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6" r:id="rId2"/>
    <p:sldId id="349" r:id="rId3"/>
    <p:sldId id="365" r:id="rId4"/>
    <p:sldId id="363" r:id="rId5"/>
    <p:sldId id="259" r:id="rId6"/>
    <p:sldId id="370" r:id="rId7"/>
    <p:sldId id="293" r:id="rId8"/>
    <p:sldId id="366" r:id="rId9"/>
    <p:sldId id="301" r:id="rId10"/>
    <p:sldId id="294" r:id="rId11"/>
    <p:sldId id="383" r:id="rId12"/>
    <p:sldId id="384" r:id="rId13"/>
    <p:sldId id="309" r:id="rId14"/>
    <p:sldId id="298" r:id="rId15"/>
    <p:sldId id="299" r:id="rId16"/>
    <p:sldId id="339" r:id="rId17"/>
    <p:sldId id="323" r:id="rId18"/>
    <p:sldId id="302" r:id="rId19"/>
    <p:sldId id="303" r:id="rId20"/>
    <p:sldId id="338" r:id="rId21"/>
    <p:sldId id="334" r:id="rId22"/>
    <p:sldId id="378" r:id="rId23"/>
    <p:sldId id="379" r:id="rId24"/>
    <p:sldId id="311" r:id="rId25"/>
    <p:sldId id="380" r:id="rId26"/>
    <p:sldId id="312" r:id="rId27"/>
    <p:sldId id="320" r:id="rId28"/>
    <p:sldId id="331" r:id="rId29"/>
    <p:sldId id="297" r:id="rId30"/>
    <p:sldId id="330" r:id="rId31"/>
    <p:sldId id="332" r:id="rId32"/>
    <p:sldId id="333" r:id="rId33"/>
    <p:sldId id="317" r:id="rId34"/>
    <p:sldId id="324" r:id="rId35"/>
    <p:sldId id="389" r:id="rId36"/>
    <p:sldId id="313" r:id="rId37"/>
    <p:sldId id="377" r:id="rId38"/>
    <p:sldId id="371" r:id="rId39"/>
    <p:sldId id="381" r:id="rId40"/>
    <p:sldId id="382" r:id="rId41"/>
    <p:sldId id="372" r:id="rId42"/>
    <p:sldId id="374" r:id="rId43"/>
    <p:sldId id="375" r:id="rId44"/>
    <p:sldId id="373" r:id="rId45"/>
    <p:sldId id="322" r:id="rId46"/>
    <p:sldId id="350" r:id="rId47"/>
    <p:sldId id="348" r:id="rId48"/>
    <p:sldId id="351" r:id="rId49"/>
    <p:sldId id="343" r:id="rId50"/>
    <p:sldId id="344" r:id="rId51"/>
    <p:sldId id="345" r:id="rId52"/>
    <p:sldId id="367" r:id="rId53"/>
    <p:sldId id="326"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linger, Susan" initials="BS" lastIdx="48" clrIdx="0">
    <p:extLst>
      <p:ext uri="{19B8F6BF-5375-455C-9EA6-DF929625EA0E}">
        <p15:presenceInfo xmlns:p15="http://schemas.microsoft.com/office/powerpoint/2012/main" userId="S-1-5-21-3305319392-3808807833-1907086840-94133" providerId="AD"/>
      </p:ext>
    </p:extLst>
  </p:cmAuthor>
  <p:cmAuthor id="2" name="Jumper, Shan" initials="JS" lastIdx="3" clrIdx="1">
    <p:extLst>
      <p:ext uri="{19B8F6BF-5375-455C-9EA6-DF929625EA0E}">
        <p15:presenceInfo xmlns:p15="http://schemas.microsoft.com/office/powerpoint/2012/main" userId="S::Shan.Jumper@illinois.gov::00016936-47de-4df0-91b6-92881b6589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85326" autoAdjust="0"/>
  </p:normalViewPr>
  <p:slideViewPr>
    <p:cSldViewPr snapToGrid="0">
      <p:cViewPr varScale="1">
        <p:scale>
          <a:sx n="93" d="100"/>
          <a:sy n="93" d="100"/>
        </p:scale>
        <p:origin x="1194" y="96"/>
      </p:cViewPr>
      <p:guideLst/>
    </p:cSldViewPr>
  </p:slideViewPr>
  <p:outlineViewPr>
    <p:cViewPr>
      <p:scale>
        <a:sx n="33" d="100"/>
        <a:sy n="33" d="100"/>
      </p:scale>
      <p:origin x="0" y="-11438"/>
    </p:cViewPr>
  </p:outlineViewPr>
  <p:notesTextViewPr>
    <p:cViewPr>
      <p:scale>
        <a:sx n="1" d="1"/>
        <a:sy n="1" d="1"/>
      </p:scale>
      <p:origin x="0" y="0"/>
    </p:cViewPr>
  </p:notesTextViewPr>
  <p:sorterViewPr>
    <p:cViewPr>
      <p:scale>
        <a:sx n="100" d="100"/>
        <a:sy n="100" d="100"/>
      </p:scale>
      <p:origin x="0" y="-5568"/>
    </p:cViewPr>
  </p:sorterViewPr>
  <p:notesViewPr>
    <p:cSldViewPr snapToGrid="0">
      <p:cViewPr varScale="1">
        <p:scale>
          <a:sx n="63" d="100"/>
          <a:sy n="63" d="100"/>
        </p:scale>
        <p:origin x="1738"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D733A8-F173-459C-995E-5B5608F38D14}"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29A7D8DF-0F83-4CFA-9803-BF3AA71F9E0A}">
      <dgm:prSet/>
      <dgm:spPr/>
      <dgm:t>
        <a:bodyPr/>
        <a:lstStyle/>
        <a:p>
          <a:r>
            <a:rPr lang="en-US" dirty="0"/>
            <a:t>WPATH </a:t>
          </a:r>
        </a:p>
        <a:p>
          <a:r>
            <a:rPr lang="en-US" dirty="0"/>
            <a:t>1:11,900 to 1:45,000 M-F; 1:30,400 to 1:200,000 F-M - # of Transgender Persons</a:t>
          </a:r>
        </a:p>
        <a:p>
          <a:endParaRPr lang="en-US" dirty="0"/>
        </a:p>
      </dgm:t>
    </dgm:pt>
    <dgm:pt modelId="{40F82B99-9D60-4806-8C40-38B94D9F5948}" type="parTrans" cxnId="{2BF2A1AF-2A43-4007-AAAE-44CDA08D0C4E}">
      <dgm:prSet/>
      <dgm:spPr/>
      <dgm:t>
        <a:bodyPr/>
        <a:lstStyle/>
        <a:p>
          <a:endParaRPr lang="en-US"/>
        </a:p>
      </dgm:t>
    </dgm:pt>
    <dgm:pt modelId="{5088A8D9-5345-415F-843B-B1AAA688B241}" type="sibTrans" cxnId="{2BF2A1AF-2A43-4007-AAAE-44CDA08D0C4E}">
      <dgm:prSet/>
      <dgm:spPr/>
      <dgm:t>
        <a:bodyPr/>
        <a:lstStyle/>
        <a:p>
          <a:endParaRPr lang="en-US"/>
        </a:p>
      </dgm:t>
    </dgm:pt>
    <dgm:pt modelId="{F0B14C0D-1DA6-4D3E-983D-40A32010307E}">
      <dgm:prSet/>
      <dgm:spPr/>
      <dgm:t>
        <a:bodyPr/>
        <a:lstStyle/>
        <a:p>
          <a:r>
            <a:rPr lang="en-US" dirty="0"/>
            <a:t>Royal College of Psychiatrists – 1% in study of 10,000 – ‘gender variant to some extent’</a:t>
          </a:r>
        </a:p>
      </dgm:t>
    </dgm:pt>
    <dgm:pt modelId="{7B1DD927-03B9-4A7C-A9AE-516F227F5486}" type="parTrans" cxnId="{DD46EB85-8747-42D3-9D9D-2B536C6364A5}">
      <dgm:prSet/>
      <dgm:spPr/>
      <dgm:t>
        <a:bodyPr/>
        <a:lstStyle/>
        <a:p>
          <a:endParaRPr lang="en-US"/>
        </a:p>
      </dgm:t>
    </dgm:pt>
    <dgm:pt modelId="{B6C9690C-D013-4FEE-BBBC-FE333C1B7997}" type="sibTrans" cxnId="{DD46EB85-8747-42D3-9D9D-2B536C6364A5}">
      <dgm:prSet/>
      <dgm:spPr/>
      <dgm:t>
        <a:bodyPr/>
        <a:lstStyle/>
        <a:p>
          <a:endParaRPr lang="en-US"/>
        </a:p>
      </dgm:t>
    </dgm:pt>
    <dgm:pt modelId="{0343516B-F860-4CBE-B647-297B586938C2}">
      <dgm:prSet/>
      <dgm:spPr/>
      <dgm:t>
        <a:bodyPr/>
        <a:lstStyle/>
        <a:p>
          <a:r>
            <a:rPr lang="en-US" dirty="0"/>
            <a:t>Gender Dysphoria </a:t>
          </a:r>
        </a:p>
        <a:p>
          <a:r>
            <a:rPr lang="en-US" dirty="0"/>
            <a:t>1 in 10,000 males </a:t>
          </a:r>
        </a:p>
        <a:p>
          <a:r>
            <a:rPr lang="en-US" dirty="0"/>
            <a:t>1 in 30,000 females</a:t>
          </a:r>
        </a:p>
      </dgm:t>
    </dgm:pt>
    <dgm:pt modelId="{16B5558F-0812-48D7-8E15-375313A952F4}" type="parTrans" cxnId="{E0AA1D50-8FB7-4921-B107-4861B073AB6A}">
      <dgm:prSet/>
      <dgm:spPr/>
      <dgm:t>
        <a:bodyPr/>
        <a:lstStyle/>
        <a:p>
          <a:endParaRPr lang="en-US"/>
        </a:p>
      </dgm:t>
    </dgm:pt>
    <dgm:pt modelId="{2DEEE776-2FCD-4023-85DB-F1AD766A97DF}" type="sibTrans" cxnId="{E0AA1D50-8FB7-4921-B107-4861B073AB6A}">
      <dgm:prSet/>
      <dgm:spPr/>
      <dgm:t>
        <a:bodyPr/>
        <a:lstStyle/>
        <a:p>
          <a:endParaRPr lang="en-US"/>
        </a:p>
      </dgm:t>
    </dgm:pt>
    <dgm:pt modelId="{B1CD513F-7C41-4E73-932B-C50D0E991E12}">
      <dgm:prSet/>
      <dgm:spPr/>
      <dgm:t>
        <a:bodyPr/>
        <a:lstStyle/>
        <a:p>
          <a:r>
            <a:rPr lang="en-US" dirty="0"/>
            <a:t>DSM V – 0.005% to 0.014%; </a:t>
          </a:r>
          <a:r>
            <a:rPr lang="en-US" dirty="0" err="1"/>
            <a:t>MtoF</a:t>
          </a:r>
          <a:r>
            <a:rPr lang="en-US" dirty="0"/>
            <a:t>, 0.002% to 0.003% (Gender Dysphoric)</a:t>
          </a:r>
        </a:p>
      </dgm:t>
    </dgm:pt>
    <dgm:pt modelId="{85524012-E2C7-49F8-846B-FD603E8B28AD}" type="parTrans" cxnId="{A7A28EB5-3102-4A2D-A816-121A9746B7E8}">
      <dgm:prSet/>
      <dgm:spPr/>
      <dgm:t>
        <a:bodyPr/>
        <a:lstStyle/>
        <a:p>
          <a:endParaRPr lang="en-US"/>
        </a:p>
      </dgm:t>
    </dgm:pt>
    <dgm:pt modelId="{924CAA93-4F08-49E6-BA0D-A83D41CD8ED2}" type="sibTrans" cxnId="{A7A28EB5-3102-4A2D-A816-121A9746B7E8}">
      <dgm:prSet/>
      <dgm:spPr/>
      <dgm:t>
        <a:bodyPr/>
        <a:lstStyle/>
        <a:p>
          <a:endParaRPr lang="en-US"/>
        </a:p>
      </dgm:t>
    </dgm:pt>
    <dgm:pt modelId="{BBCE8C7A-3FD0-4207-B319-2ED96F064D8F}">
      <dgm:prSet/>
      <dgm:spPr/>
      <dgm:t>
        <a:bodyPr/>
        <a:lstStyle/>
        <a:p>
          <a:r>
            <a:rPr lang="en-US"/>
            <a:t>Zucker, 2017</a:t>
          </a:r>
        </a:p>
        <a:p>
          <a:r>
            <a:rPr lang="en-US" dirty="0"/>
            <a:t>0.5% To 1.3% in child/adolescent/adults</a:t>
          </a:r>
        </a:p>
      </dgm:t>
    </dgm:pt>
    <dgm:pt modelId="{516CBDFF-5CA6-4E9A-9CD0-DCA363BFB6A9}" type="parTrans" cxnId="{B2A99340-991E-4B6C-8B66-A7212769EE6E}">
      <dgm:prSet/>
      <dgm:spPr/>
      <dgm:t>
        <a:bodyPr/>
        <a:lstStyle/>
        <a:p>
          <a:endParaRPr lang="en-US"/>
        </a:p>
      </dgm:t>
    </dgm:pt>
    <dgm:pt modelId="{4A6EC1DE-4A0D-4E8A-B1BD-1A77E07EA6A0}" type="sibTrans" cxnId="{B2A99340-991E-4B6C-8B66-A7212769EE6E}">
      <dgm:prSet/>
      <dgm:spPr/>
      <dgm:t>
        <a:bodyPr/>
        <a:lstStyle/>
        <a:p>
          <a:endParaRPr lang="en-US"/>
        </a:p>
      </dgm:t>
    </dgm:pt>
    <dgm:pt modelId="{BC5BCAB8-0713-43D0-BFE7-FEE425A7A1AD}" type="pres">
      <dgm:prSet presAssocID="{C6D733A8-F173-459C-995E-5B5608F38D14}" presName="diagram" presStyleCnt="0">
        <dgm:presLayoutVars>
          <dgm:dir/>
          <dgm:resizeHandles val="exact"/>
        </dgm:presLayoutVars>
      </dgm:prSet>
      <dgm:spPr/>
    </dgm:pt>
    <dgm:pt modelId="{74E6A7D2-6D78-4A1D-A296-89637CAA4325}" type="pres">
      <dgm:prSet presAssocID="{29A7D8DF-0F83-4CFA-9803-BF3AA71F9E0A}" presName="node" presStyleLbl="node1" presStyleIdx="0" presStyleCnt="5">
        <dgm:presLayoutVars>
          <dgm:bulletEnabled val="1"/>
        </dgm:presLayoutVars>
      </dgm:prSet>
      <dgm:spPr/>
    </dgm:pt>
    <dgm:pt modelId="{99821933-CFFC-4D3F-8C32-A884D781D451}" type="pres">
      <dgm:prSet presAssocID="{5088A8D9-5345-415F-843B-B1AAA688B241}" presName="sibTrans" presStyleCnt="0"/>
      <dgm:spPr/>
    </dgm:pt>
    <dgm:pt modelId="{6731C2C4-398E-4350-87B3-169B15F19008}" type="pres">
      <dgm:prSet presAssocID="{F0B14C0D-1DA6-4D3E-983D-40A32010307E}" presName="node" presStyleLbl="node1" presStyleIdx="1" presStyleCnt="5">
        <dgm:presLayoutVars>
          <dgm:bulletEnabled val="1"/>
        </dgm:presLayoutVars>
      </dgm:prSet>
      <dgm:spPr/>
    </dgm:pt>
    <dgm:pt modelId="{6B3A8A4C-EB8B-474E-B305-F8C939781665}" type="pres">
      <dgm:prSet presAssocID="{B6C9690C-D013-4FEE-BBBC-FE333C1B7997}" presName="sibTrans" presStyleCnt="0"/>
      <dgm:spPr/>
    </dgm:pt>
    <dgm:pt modelId="{A3443DBB-D805-4E9D-9696-3A398C72A038}" type="pres">
      <dgm:prSet presAssocID="{0343516B-F860-4CBE-B647-297B586938C2}" presName="node" presStyleLbl="node1" presStyleIdx="2" presStyleCnt="5">
        <dgm:presLayoutVars>
          <dgm:bulletEnabled val="1"/>
        </dgm:presLayoutVars>
      </dgm:prSet>
      <dgm:spPr/>
    </dgm:pt>
    <dgm:pt modelId="{3962AC77-493C-4F7E-AA61-2DAAAB3A8DC2}" type="pres">
      <dgm:prSet presAssocID="{2DEEE776-2FCD-4023-85DB-F1AD766A97DF}" presName="sibTrans" presStyleCnt="0"/>
      <dgm:spPr/>
    </dgm:pt>
    <dgm:pt modelId="{D172238D-38D9-4DF7-B459-A7D2AA9C889C}" type="pres">
      <dgm:prSet presAssocID="{B1CD513F-7C41-4E73-932B-C50D0E991E12}" presName="node" presStyleLbl="node1" presStyleIdx="3" presStyleCnt="5">
        <dgm:presLayoutVars>
          <dgm:bulletEnabled val="1"/>
        </dgm:presLayoutVars>
      </dgm:prSet>
      <dgm:spPr/>
    </dgm:pt>
    <dgm:pt modelId="{BBB77921-E7C8-4CCE-A7EE-CA5A3C0AEAEA}" type="pres">
      <dgm:prSet presAssocID="{924CAA93-4F08-49E6-BA0D-A83D41CD8ED2}" presName="sibTrans" presStyleCnt="0"/>
      <dgm:spPr/>
    </dgm:pt>
    <dgm:pt modelId="{04C0EB15-6CC9-468A-87FB-E6636563708D}" type="pres">
      <dgm:prSet presAssocID="{BBCE8C7A-3FD0-4207-B319-2ED96F064D8F}" presName="node" presStyleLbl="node1" presStyleIdx="4" presStyleCnt="5">
        <dgm:presLayoutVars>
          <dgm:bulletEnabled val="1"/>
        </dgm:presLayoutVars>
      </dgm:prSet>
      <dgm:spPr/>
    </dgm:pt>
  </dgm:ptLst>
  <dgm:cxnLst>
    <dgm:cxn modelId="{B2A99340-991E-4B6C-8B66-A7212769EE6E}" srcId="{C6D733A8-F173-459C-995E-5B5608F38D14}" destId="{BBCE8C7A-3FD0-4207-B319-2ED96F064D8F}" srcOrd="4" destOrd="0" parTransId="{516CBDFF-5CA6-4E9A-9CD0-DCA363BFB6A9}" sibTransId="{4A6EC1DE-4A0D-4E8A-B1BD-1A77E07EA6A0}"/>
    <dgm:cxn modelId="{8A990F5F-816D-4E16-A5C1-748C16F93756}" type="presOf" srcId="{29A7D8DF-0F83-4CFA-9803-BF3AA71F9E0A}" destId="{74E6A7D2-6D78-4A1D-A296-89637CAA4325}" srcOrd="0" destOrd="0" presId="urn:microsoft.com/office/officeart/2005/8/layout/default"/>
    <dgm:cxn modelId="{08F5846B-A113-4696-A2CD-7024149A63DB}" type="presOf" srcId="{0343516B-F860-4CBE-B647-297B586938C2}" destId="{A3443DBB-D805-4E9D-9696-3A398C72A038}" srcOrd="0" destOrd="0" presId="urn:microsoft.com/office/officeart/2005/8/layout/default"/>
    <dgm:cxn modelId="{E0AA1D50-8FB7-4921-B107-4861B073AB6A}" srcId="{C6D733A8-F173-459C-995E-5B5608F38D14}" destId="{0343516B-F860-4CBE-B647-297B586938C2}" srcOrd="2" destOrd="0" parTransId="{16B5558F-0812-48D7-8E15-375313A952F4}" sibTransId="{2DEEE776-2FCD-4023-85DB-F1AD766A97DF}"/>
    <dgm:cxn modelId="{DD46EB85-8747-42D3-9D9D-2B536C6364A5}" srcId="{C6D733A8-F173-459C-995E-5B5608F38D14}" destId="{F0B14C0D-1DA6-4D3E-983D-40A32010307E}" srcOrd="1" destOrd="0" parTransId="{7B1DD927-03B9-4A7C-A9AE-516F227F5486}" sibTransId="{B6C9690C-D013-4FEE-BBBC-FE333C1B7997}"/>
    <dgm:cxn modelId="{24D876A2-D1CB-4D5D-8880-628FE50B2945}" type="presOf" srcId="{C6D733A8-F173-459C-995E-5B5608F38D14}" destId="{BC5BCAB8-0713-43D0-BFE7-FEE425A7A1AD}" srcOrd="0" destOrd="0" presId="urn:microsoft.com/office/officeart/2005/8/layout/default"/>
    <dgm:cxn modelId="{ACAE6AA9-58F4-487D-B03C-FCA048EBFB4F}" type="presOf" srcId="{BBCE8C7A-3FD0-4207-B319-2ED96F064D8F}" destId="{04C0EB15-6CC9-468A-87FB-E6636563708D}" srcOrd="0" destOrd="0" presId="urn:microsoft.com/office/officeart/2005/8/layout/default"/>
    <dgm:cxn modelId="{2BF2A1AF-2A43-4007-AAAE-44CDA08D0C4E}" srcId="{C6D733A8-F173-459C-995E-5B5608F38D14}" destId="{29A7D8DF-0F83-4CFA-9803-BF3AA71F9E0A}" srcOrd="0" destOrd="0" parTransId="{40F82B99-9D60-4806-8C40-38B94D9F5948}" sibTransId="{5088A8D9-5345-415F-843B-B1AAA688B241}"/>
    <dgm:cxn modelId="{A7A28EB5-3102-4A2D-A816-121A9746B7E8}" srcId="{C6D733A8-F173-459C-995E-5B5608F38D14}" destId="{B1CD513F-7C41-4E73-932B-C50D0E991E12}" srcOrd="3" destOrd="0" parTransId="{85524012-E2C7-49F8-846B-FD603E8B28AD}" sibTransId="{924CAA93-4F08-49E6-BA0D-A83D41CD8ED2}"/>
    <dgm:cxn modelId="{AEEC51D3-4342-41EC-8BEF-6914B295AA78}" type="presOf" srcId="{F0B14C0D-1DA6-4D3E-983D-40A32010307E}" destId="{6731C2C4-398E-4350-87B3-169B15F19008}" srcOrd="0" destOrd="0" presId="urn:microsoft.com/office/officeart/2005/8/layout/default"/>
    <dgm:cxn modelId="{B1FC22DD-80EE-4779-9E27-71F5777C822A}" type="presOf" srcId="{B1CD513F-7C41-4E73-932B-C50D0E991E12}" destId="{D172238D-38D9-4DF7-B459-A7D2AA9C889C}" srcOrd="0" destOrd="0" presId="urn:microsoft.com/office/officeart/2005/8/layout/default"/>
    <dgm:cxn modelId="{C5B2CFCD-EC11-4275-B384-91074D48841F}" type="presParOf" srcId="{BC5BCAB8-0713-43D0-BFE7-FEE425A7A1AD}" destId="{74E6A7D2-6D78-4A1D-A296-89637CAA4325}" srcOrd="0" destOrd="0" presId="urn:microsoft.com/office/officeart/2005/8/layout/default"/>
    <dgm:cxn modelId="{F3340731-51DA-4BA7-A039-461A3B84F70A}" type="presParOf" srcId="{BC5BCAB8-0713-43D0-BFE7-FEE425A7A1AD}" destId="{99821933-CFFC-4D3F-8C32-A884D781D451}" srcOrd="1" destOrd="0" presId="urn:microsoft.com/office/officeart/2005/8/layout/default"/>
    <dgm:cxn modelId="{F461C6A7-AB30-4599-9A93-3F3143FD0D3E}" type="presParOf" srcId="{BC5BCAB8-0713-43D0-BFE7-FEE425A7A1AD}" destId="{6731C2C4-398E-4350-87B3-169B15F19008}" srcOrd="2" destOrd="0" presId="urn:microsoft.com/office/officeart/2005/8/layout/default"/>
    <dgm:cxn modelId="{FA819C06-32AD-4186-9CCF-66A12933353B}" type="presParOf" srcId="{BC5BCAB8-0713-43D0-BFE7-FEE425A7A1AD}" destId="{6B3A8A4C-EB8B-474E-B305-F8C939781665}" srcOrd="3" destOrd="0" presId="urn:microsoft.com/office/officeart/2005/8/layout/default"/>
    <dgm:cxn modelId="{6B7CA359-26FE-430B-AADD-7C0969F536F9}" type="presParOf" srcId="{BC5BCAB8-0713-43D0-BFE7-FEE425A7A1AD}" destId="{A3443DBB-D805-4E9D-9696-3A398C72A038}" srcOrd="4" destOrd="0" presId="urn:microsoft.com/office/officeart/2005/8/layout/default"/>
    <dgm:cxn modelId="{C62A1719-0346-4F6C-8210-948333814537}" type="presParOf" srcId="{BC5BCAB8-0713-43D0-BFE7-FEE425A7A1AD}" destId="{3962AC77-493C-4F7E-AA61-2DAAAB3A8DC2}" srcOrd="5" destOrd="0" presId="urn:microsoft.com/office/officeart/2005/8/layout/default"/>
    <dgm:cxn modelId="{B399BB15-11F0-4A13-AEA9-51E7934969C8}" type="presParOf" srcId="{BC5BCAB8-0713-43D0-BFE7-FEE425A7A1AD}" destId="{D172238D-38D9-4DF7-B459-A7D2AA9C889C}" srcOrd="6" destOrd="0" presId="urn:microsoft.com/office/officeart/2005/8/layout/default"/>
    <dgm:cxn modelId="{78C35C38-5EDD-45A0-82B4-58C4541C2A28}" type="presParOf" srcId="{BC5BCAB8-0713-43D0-BFE7-FEE425A7A1AD}" destId="{BBB77921-E7C8-4CCE-A7EE-CA5A3C0AEAEA}" srcOrd="7" destOrd="0" presId="urn:microsoft.com/office/officeart/2005/8/layout/default"/>
    <dgm:cxn modelId="{6555C9FA-4F5B-42EC-BDE2-CACEEF464CEF}" type="presParOf" srcId="{BC5BCAB8-0713-43D0-BFE7-FEE425A7A1AD}" destId="{04C0EB15-6CC9-468A-87FB-E6636563708D}"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4F396F-96A1-4FBB-AC0C-49ABC17C942F}"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6A02ECC1-E9F6-4A1C-8524-375F44072D8D}">
      <dgm:prSet/>
      <dgm:spPr/>
      <dgm:t>
        <a:bodyPr/>
        <a:lstStyle/>
        <a:p>
          <a:r>
            <a:rPr lang="en-US"/>
            <a:t>Assessment and Diagnosis</a:t>
          </a:r>
        </a:p>
      </dgm:t>
    </dgm:pt>
    <dgm:pt modelId="{64DFAE29-EE2D-4A71-8C07-B6DDAB0950E9}" type="parTrans" cxnId="{35498659-04DB-4E03-A4A6-A7D718B8222D}">
      <dgm:prSet/>
      <dgm:spPr/>
      <dgm:t>
        <a:bodyPr/>
        <a:lstStyle/>
        <a:p>
          <a:endParaRPr lang="en-US"/>
        </a:p>
      </dgm:t>
    </dgm:pt>
    <dgm:pt modelId="{64D54AB9-9998-4DFE-8D87-E062A352EC63}" type="sibTrans" cxnId="{35498659-04DB-4E03-A4A6-A7D718B8222D}">
      <dgm:prSet/>
      <dgm:spPr/>
      <dgm:t>
        <a:bodyPr/>
        <a:lstStyle/>
        <a:p>
          <a:endParaRPr lang="en-US"/>
        </a:p>
      </dgm:t>
    </dgm:pt>
    <dgm:pt modelId="{06059176-5EEC-4067-8AE6-E357D5E0B289}">
      <dgm:prSet/>
      <dgm:spPr/>
      <dgm:t>
        <a:bodyPr/>
        <a:lstStyle/>
        <a:p>
          <a:r>
            <a:rPr lang="en-US" dirty="0"/>
            <a:t>Psychotherapy and/or Support Group – Treat Co-occurring conditions</a:t>
          </a:r>
        </a:p>
      </dgm:t>
    </dgm:pt>
    <dgm:pt modelId="{2ED93DBF-85C9-4414-8881-38A41C29B347}" type="parTrans" cxnId="{8985FB42-BA0F-4099-B641-BC57C7123D4B}">
      <dgm:prSet/>
      <dgm:spPr/>
      <dgm:t>
        <a:bodyPr/>
        <a:lstStyle/>
        <a:p>
          <a:endParaRPr lang="en-US"/>
        </a:p>
      </dgm:t>
    </dgm:pt>
    <dgm:pt modelId="{5073F50E-C6E6-45DF-9FF1-D451958F9A44}" type="sibTrans" cxnId="{8985FB42-BA0F-4099-B641-BC57C7123D4B}">
      <dgm:prSet/>
      <dgm:spPr/>
      <dgm:t>
        <a:bodyPr/>
        <a:lstStyle/>
        <a:p>
          <a:endParaRPr lang="en-US"/>
        </a:p>
      </dgm:t>
    </dgm:pt>
    <dgm:pt modelId="{4968A3F4-A67F-42AD-862A-B3498FF36951}">
      <dgm:prSet/>
      <dgm:spPr/>
      <dgm:t>
        <a:bodyPr/>
        <a:lstStyle/>
        <a:p>
          <a:r>
            <a:rPr lang="en-US"/>
            <a:t>Real-Life Experience</a:t>
          </a:r>
        </a:p>
      </dgm:t>
    </dgm:pt>
    <dgm:pt modelId="{94886934-94EE-4B80-BAD0-4DD1D03CA7EB}" type="parTrans" cxnId="{02F7E2C3-61DA-498C-A36D-3E52928FB638}">
      <dgm:prSet/>
      <dgm:spPr/>
      <dgm:t>
        <a:bodyPr/>
        <a:lstStyle/>
        <a:p>
          <a:endParaRPr lang="en-US"/>
        </a:p>
      </dgm:t>
    </dgm:pt>
    <dgm:pt modelId="{BC861B27-823C-47DB-83AD-B91724FB65F9}" type="sibTrans" cxnId="{02F7E2C3-61DA-498C-A36D-3E52928FB638}">
      <dgm:prSet/>
      <dgm:spPr/>
      <dgm:t>
        <a:bodyPr/>
        <a:lstStyle/>
        <a:p>
          <a:endParaRPr lang="en-US"/>
        </a:p>
      </dgm:t>
    </dgm:pt>
    <dgm:pt modelId="{3901BD5A-BE18-4BB5-B8D5-18F19E4C5B99}">
      <dgm:prSet/>
      <dgm:spPr/>
      <dgm:t>
        <a:bodyPr/>
        <a:lstStyle/>
        <a:p>
          <a:r>
            <a:rPr lang="en-US" dirty="0"/>
            <a:t>Gender Affirming Hormone Treatment</a:t>
          </a:r>
        </a:p>
      </dgm:t>
    </dgm:pt>
    <dgm:pt modelId="{27E67E0E-50DE-4C70-B8FC-C0B2E89A38B8}" type="parTrans" cxnId="{ADA00681-771F-4AFD-B3B9-2020AFC77F2E}">
      <dgm:prSet/>
      <dgm:spPr/>
      <dgm:t>
        <a:bodyPr/>
        <a:lstStyle/>
        <a:p>
          <a:endParaRPr lang="en-US"/>
        </a:p>
      </dgm:t>
    </dgm:pt>
    <dgm:pt modelId="{07A6C039-BADE-471B-9031-55E2AFD00F9C}" type="sibTrans" cxnId="{ADA00681-771F-4AFD-B3B9-2020AFC77F2E}">
      <dgm:prSet/>
      <dgm:spPr/>
      <dgm:t>
        <a:bodyPr/>
        <a:lstStyle/>
        <a:p>
          <a:endParaRPr lang="en-US"/>
        </a:p>
      </dgm:t>
    </dgm:pt>
    <dgm:pt modelId="{2F118EAD-074A-4546-9AC3-699CBAF1CF33}">
      <dgm:prSet/>
      <dgm:spPr/>
      <dgm:t>
        <a:bodyPr/>
        <a:lstStyle/>
        <a:p>
          <a:r>
            <a:rPr lang="en-US" dirty="0"/>
            <a:t>Gender Affirmation Surgery</a:t>
          </a:r>
        </a:p>
      </dgm:t>
    </dgm:pt>
    <dgm:pt modelId="{FC249C73-F020-4946-B5E6-600D118ED6B1}" type="parTrans" cxnId="{70AC5515-C160-4DE6-9CD8-4104F01E571A}">
      <dgm:prSet/>
      <dgm:spPr/>
      <dgm:t>
        <a:bodyPr/>
        <a:lstStyle/>
        <a:p>
          <a:endParaRPr lang="en-US"/>
        </a:p>
      </dgm:t>
    </dgm:pt>
    <dgm:pt modelId="{83BB6A11-4169-4A16-9CF7-755A7BCD8F25}" type="sibTrans" cxnId="{70AC5515-C160-4DE6-9CD8-4104F01E571A}">
      <dgm:prSet/>
      <dgm:spPr/>
      <dgm:t>
        <a:bodyPr/>
        <a:lstStyle/>
        <a:p>
          <a:endParaRPr lang="en-US"/>
        </a:p>
      </dgm:t>
    </dgm:pt>
    <dgm:pt modelId="{60CEFF22-FA53-4ADB-BA00-28C41E0C10B0}" type="pres">
      <dgm:prSet presAssocID="{6B4F396F-96A1-4FBB-AC0C-49ABC17C942F}" presName="hierChild1" presStyleCnt="0">
        <dgm:presLayoutVars>
          <dgm:chPref val="1"/>
          <dgm:dir/>
          <dgm:animOne val="branch"/>
          <dgm:animLvl val="lvl"/>
          <dgm:resizeHandles/>
        </dgm:presLayoutVars>
      </dgm:prSet>
      <dgm:spPr/>
    </dgm:pt>
    <dgm:pt modelId="{331CD87B-2141-450D-946F-9449D0B083D1}" type="pres">
      <dgm:prSet presAssocID="{6A02ECC1-E9F6-4A1C-8524-375F44072D8D}" presName="hierRoot1" presStyleCnt="0"/>
      <dgm:spPr/>
    </dgm:pt>
    <dgm:pt modelId="{0FA99508-D4E4-42C8-9111-018AFA1ADE88}" type="pres">
      <dgm:prSet presAssocID="{6A02ECC1-E9F6-4A1C-8524-375F44072D8D}" presName="composite" presStyleCnt="0"/>
      <dgm:spPr/>
    </dgm:pt>
    <dgm:pt modelId="{9C24DCDE-E7AB-4C3E-9A4C-4FA0E466E7B3}" type="pres">
      <dgm:prSet presAssocID="{6A02ECC1-E9F6-4A1C-8524-375F44072D8D}" presName="background" presStyleLbl="node0" presStyleIdx="0" presStyleCnt="5"/>
      <dgm:spPr/>
    </dgm:pt>
    <dgm:pt modelId="{82EC8F6D-D8BB-4979-BB95-7EFDE7070777}" type="pres">
      <dgm:prSet presAssocID="{6A02ECC1-E9F6-4A1C-8524-375F44072D8D}" presName="text" presStyleLbl="fgAcc0" presStyleIdx="0" presStyleCnt="5">
        <dgm:presLayoutVars>
          <dgm:chPref val="3"/>
        </dgm:presLayoutVars>
      </dgm:prSet>
      <dgm:spPr/>
    </dgm:pt>
    <dgm:pt modelId="{210F377C-E365-4AF1-AF62-70DE0987BCAD}" type="pres">
      <dgm:prSet presAssocID="{6A02ECC1-E9F6-4A1C-8524-375F44072D8D}" presName="hierChild2" presStyleCnt="0"/>
      <dgm:spPr/>
    </dgm:pt>
    <dgm:pt modelId="{94B8F799-441A-4F30-832A-AD16B1DC06CD}" type="pres">
      <dgm:prSet presAssocID="{06059176-5EEC-4067-8AE6-E357D5E0B289}" presName="hierRoot1" presStyleCnt="0"/>
      <dgm:spPr/>
    </dgm:pt>
    <dgm:pt modelId="{7EE626A1-A87A-4DD3-953D-A5F42515B492}" type="pres">
      <dgm:prSet presAssocID="{06059176-5EEC-4067-8AE6-E357D5E0B289}" presName="composite" presStyleCnt="0"/>
      <dgm:spPr/>
    </dgm:pt>
    <dgm:pt modelId="{72C513CF-171A-4A1A-A390-2B80CA618CBA}" type="pres">
      <dgm:prSet presAssocID="{06059176-5EEC-4067-8AE6-E357D5E0B289}" presName="background" presStyleLbl="node0" presStyleIdx="1" presStyleCnt="5"/>
      <dgm:spPr/>
    </dgm:pt>
    <dgm:pt modelId="{36EEB1EE-D2D4-47E0-96BF-16BD3FC0760C}" type="pres">
      <dgm:prSet presAssocID="{06059176-5EEC-4067-8AE6-E357D5E0B289}" presName="text" presStyleLbl="fgAcc0" presStyleIdx="1" presStyleCnt="5">
        <dgm:presLayoutVars>
          <dgm:chPref val="3"/>
        </dgm:presLayoutVars>
      </dgm:prSet>
      <dgm:spPr/>
    </dgm:pt>
    <dgm:pt modelId="{6E76D47F-2878-4556-ACAF-BF8AD087C1A6}" type="pres">
      <dgm:prSet presAssocID="{06059176-5EEC-4067-8AE6-E357D5E0B289}" presName="hierChild2" presStyleCnt="0"/>
      <dgm:spPr/>
    </dgm:pt>
    <dgm:pt modelId="{41E0CF1B-AAF4-46D2-92A8-2B77277DE1CC}" type="pres">
      <dgm:prSet presAssocID="{4968A3F4-A67F-42AD-862A-B3498FF36951}" presName="hierRoot1" presStyleCnt="0"/>
      <dgm:spPr/>
    </dgm:pt>
    <dgm:pt modelId="{DBA25CEB-B8F2-466E-81D8-7F51096C6A69}" type="pres">
      <dgm:prSet presAssocID="{4968A3F4-A67F-42AD-862A-B3498FF36951}" presName="composite" presStyleCnt="0"/>
      <dgm:spPr/>
    </dgm:pt>
    <dgm:pt modelId="{D0753AA0-7118-4A4B-AB88-A504CEE107DE}" type="pres">
      <dgm:prSet presAssocID="{4968A3F4-A67F-42AD-862A-B3498FF36951}" presName="background" presStyleLbl="node0" presStyleIdx="2" presStyleCnt="5"/>
      <dgm:spPr/>
    </dgm:pt>
    <dgm:pt modelId="{8D643744-5FEC-406E-93E6-205FEAFFF191}" type="pres">
      <dgm:prSet presAssocID="{4968A3F4-A67F-42AD-862A-B3498FF36951}" presName="text" presStyleLbl="fgAcc0" presStyleIdx="2" presStyleCnt="5">
        <dgm:presLayoutVars>
          <dgm:chPref val="3"/>
        </dgm:presLayoutVars>
      </dgm:prSet>
      <dgm:spPr/>
    </dgm:pt>
    <dgm:pt modelId="{FCE57099-D000-4EE6-A140-DBF97A364832}" type="pres">
      <dgm:prSet presAssocID="{4968A3F4-A67F-42AD-862A-B3498FF36951}" presName="hierChild2" presStyleCnt="0"/>
      <dgm:spPr/>
    </dgm:pt>
    <dgm:pt modelId="{91826CF1-355E-4D74-8083-944B62AD75B1}" type="pres">
      <dgm:prSet presAssocID="{3901BD5A-BE18-4BB5-B8D5-18F19E4C5B99}" presName="hierRoot1" presStyleCnt="0"/>
      <dgm:spPr/>
    </dgm:pt>
    <dgm:pt modelId="{81A3F793-E9B8-41C8-885D-B8F5C70F4957}" type="pres">
      <dgm:prSet presAssocID="{3901BD5A-BE18-4BB5-B8D5-18F19E4C5B99}" presName="composite" presStyleCnt="0"/>
      <dgm:spPr/>
    </dgm:pt>
    <dgm:pt modelId="{B7CFE50F-CDE3-4163-81DA-DAC0172646E3}" type="pres">
      <dgm:prSet presAssocID="{3901BD5A-BE18-4BB5-B8D5-18F19E4C5B99}" presName="background" presStyleLbl="node0" presStyleIdx="3" presStyleCnt="5"/>
      <dgm:spPr/>
    </dgm:pt>
    <dgm:pt modelId="{546B2BA8-99EB-4F86-A6F6-5842D2FA8295}" type="pres">
      <dgm:prSet presAssocID="{3901BD5A-BE18-4BB5-B8D5-18F19E4C5B99}" presName="text" presStyleLbl="fgAcc0" presStyleIdx="3" presStyleCnt="5">
        <dgm:presLayoutVars>
          <dgm:chPref val="3"/>
        </dgm:presLayoutVars>
      </dgm:prSet>
      <dgm:spPr/>
    </dgm:pt>
    <dgm:pt modelId="{E29418C7-44DB-4012-B4C2-91724E78F4CA}" type="pres">
      <dgm:prSet presAssocID="{3901BD5A-BE18-4BB5-B8D5-18F19E4C5B99}" presName="hierChild2" presStyleCnt="0"/>
      <dgm:spPr/>
    </dgm:pt>
    <dgm:pt modelId="{06CB7570-6B2A-4E2F-9AA5-1F1588C6491D}" type="pres">
      <dgm:prSet presAssocID="{2F118EAD-074A-4546-9AC3-699CBAF1CF33}" presName="hierRoot1" presStyleCnt="0"/>
      <dgm:spPr/>
    </dgm:pt>
    <dgm:pt modelId="{7D03F076-6A15-4712-A1C3-D3479DFD058C}" type="pres">
      <dgm:prSet presAssocID="{2F118EAD-074A-4546-9AC3-699CBAF1CF33}" presName="composite" presStyleCnt="0"/>
      <dgm:spPr/>
    </dgm:pt>
    <dgm:pt modelId="{B6C2E3F5-4023-43D9-88FA-AE1414146B8D}" type="pres">
      <dgm:prSet presAssocID="{2F118EAD-074A-4546-9AC3-699CBAF1CF33}" presName="background" presStyleLbl="node0" presStyleIdx="4" presStyleCnt="5"/>
      <dgm:spPr/>
    </dgm:pt>
    <dgm:pt modelId="{177F43FE-AF5C-4F42-8CA4-5233A644A0E8}" type="pres">
      <dgm:prSet presAssocID="{2F118EAD-074A-4546-9AC3-699CBAF1CF33}" presName="text" presStyleLbl="fgAcc0" presStyleIdx="4" presStyleCnt="5">
        <dgm:presLayoutVars>
          <dgm:chPref val="3"/>
        </dgm:presLayoutVars>
      </dgm:prSet>
      <dgm:spPr/>
    </dgm:pt>
    <dgm:pt modelId="{9D3B4AC7-CD5D-480B-93B8-6B132B36715B}" type="pres">
      <dgm:prSet presAssocID="{2F118EAD-074A-4546-9AC3-699CBAF1CF33}" presName="hierChild2" presStyleCnt="0"/>
      <dgm:spPr/>
    </dgm:pt>
  </dgm:ptLst>
  <dgm:cxnLst>
    <dgm:cxn modelId="{BEA5A010-6C53-4EF9-ADDD-05E86B47DE9D}" type="presOf" srcId="{6B4F396F-96A1-4FBB-AC0C-49ABC17C942F}" destId="{60CEFF22-FA53-4ADB-BA00-28C41E0C10B0}" srcOrd="0" destOrd="0" presId="urn:microsoft.com/office/officeart/2005/8/layout/hierarchy1"/>
    <dgm:cxn modelId="{1120B311-8A36-4CED-92C5-9F9928EA5ABA}" type="presOf" srcId="{6A02ECC1-E9F6-4A1C-8524-375F44072D8D}" destId="{82EC8F6D-D8BB-4979-BB95-7EFDE7070777}" srcOrd="0" destOrd="0" presId="urn:microsoft.com/office/officeart/2005/8/layout/hierarchy1"/>
    <dgm:cxn modelId="{70AC5515-C160-4DE6-9CD8-4104F01E571A}" srcId="{6B4F396F-96A1-4FBB-AC0C-49ABC17C942F}" destId="{2F118EAD-074A-4546-9AC3-699CBAF1CF33}" srcOrd="4" destOrd="0" parTransId="{FC249C73-F020-4946-B5E6-600D118ED6B1}" sibTransId="{83BB6A11-4169-4A16-9CF7-755A7BCD8F25}"/>
    <dgm:cxn modelId="{57B26941-9FB8-42FE-BF85-F5A1DEAD7EF0}" type="presOf" srcId="{4968A3F4-A67F-42AD-862A-B3498FF36951}" destId="{8D643744-5FEC-406E-93E6-205FEAFFF191}" srcOrd="0" destOrd="0" presId="urn:microsoft.com/office/officeart/2005/8/layout/hierarchy1"/>
    <dgm:cxn modelId="{8985FB42-BA0F-4099-B641-BC57C7123D4B}" srcId="{6B4F396F-96A1-4FBB-AC0C-49ABC17C942F}" destId="{06059176-5EEC-4067-8AE6-E357D5E0B289}" srcOrd="1" destOrd="0" parTransId="{2ED93DBF-85C9-4414-8881-38A41C29B347}" sibTransId="{5073F50E-C6E6-45DF-9FF1-D451958F9A44}"/>
    <dgm:cxn modelId="{35498659-04DB-4E03-A4A6-A7D718B8222D}" srcId="{6B4F396F-96A1-4FBB-AC0C-49ABC17C942F}" destId="{6A02ECC1-E9F6-4A1C-8524-375F44072D8D}" srcOrd="0" destOrd="0" parTransId="{64DFAE29-EE2D-4A71-8C07-B6DDAB0950E9}" sibTransId="{64D54AB9-9998-4DFE-8D87-E062A352EC63}"/>
    <dgm:cxn modelId="{ADA00681-771F-4AFD-B3B9-2020AFC77F2E}" srcId="{6B4F396F-96A1-4FBB-AC0C-49ABC17C942F}" destId="{3901BD5A-BE18-4BB5-B8D5-18F19E4C5B99}" srcOrd="3" destOrd="0" parTransId="{27E67E0E-50DE-4C70-B8FC-C0B2E89A38B8}" sibTransId="{07A6C039-BADE-471B-9031-55E2AFD00F9C}"/>
    <dgm:cxn modelId="{E7E286A7-8F3A-4677-8E92-5E01D38F3321}" type="presOf" srcId="{3901BD5A-BE18-4BB5-B8D5-18F19E4C5B99}" destId="{546B2BA8-99EB-4F86-A6F6-5842D2FA8295}" srcOrd="0" destOrd="0" presId="urn:microsoft.com/office/officeart/2005/8/layout/hierarchy1"/>
    <dgm:cxn modelId="{46FB82AE-5612-4CCB-A59A-C061F76AD0E5}" type="presOf" srcId="{06059176-5EEC-4067-8AE6-E357D5E0B289}" destId="{36EEB1EE-D2D4-47E0-96BF-16BD3FC0760C}" srcOrd="0" destOrd="0" presId="urn:microsoft.com/office/officeart/2005/8/layout/hierarchy1"/>
    <dgm:cxn modelId="{02F7E2C3-61DA-498C-A36D-3E52928FB638}" srcId="{6B4F396F-96A1-4FBB-AC0C-49ABC17C942F}" destId="{4968A3F4-A67F-42AD-862A-B3498FF36951}" srcOrd="2" destOrd="0" parTransId="{94886934-94EE-4B80-BAD0-4DD1D03CA7EB}" sibTransId="{BC861B27-823C-47DB-83AD-B91724FB65F9}"/>
    <dgm:cxn modelId="{D6EFA1ED-2F06-49B0-87A8-DB74811A246B}" type="presOf" srcId="{2F118EAD-074A-4546-9AC3-699CBAF1CF33}" destId="{177F43FE-AF5C-4F42-8CA4-5233A644A0E8}" srcOrd="0" destOrd="0" presId="urn:microsoft.com/office/officeart/2005/8/layout/hierarchy1"/>
    <dgm:cxn modelId="{662A8566-051B-4BC5-8B1C-FB75F986EE65}" type="presParOf" srcId="{60CEFF22-FA53-4ADB-BA00-28C41E0C10B0}" destId="{331CD87B-2141-450D-946F-9449D0B083D1}" srcOrd="0" destOrd="0" presId="urn:microsoft.com/office/officeart/2005/8/layout/hierarchy1"/>
    <dgm:cxn modelId="{9C8DD1F7-BC91-4F84-B234-4C9D261D45E3}" type="presParOf" srcId="{331CD87B-2141-450D-946F-9449D0B083D1}" destId="{0FA99508-D4E4-42C8-9111-018AFA1ADE88}" srcOrd="0" destOrd="0" presId="urn:microsoft.com/office/officeart/2005/8/layout/hierarchy1"/>
    <dgm:cxn modelId="{F73A056B-902A-4648-9509-DE990631B5AD}" type="presParOf" srcId="{0FA99508-D4E4-42C8-9111-018AFA1ADE88}" destId="{9C24DCDE-E7AB-4C3E-9A4C-4FA0E466E7B3}" srcOrd="0" destOrd="0" presId="urn:microsoft.com/office/officeart/2005/8/layout/hierarchy1"/>
    <dgm:cxn modelId="{D2B2C3D7-9156-4D04-A3E2-61D66F6B960B}" type="presParOf" srcId="{0FA99508-D4E4-42C8-9111-018AFA1ADE88}" destId="{82EC8F6D-D8BB-4979-BB95-7EFDE7070777}" srcOrd="1" destOrd="0" presId="urn:microsoft.com/office/officeart/2005/8/layout/hierarchy1"/>
    <dgm:cxn modelId="{376F519C-0FE6-40F3-83E0-28CFA8A481D9}" type="presParOf" srcId="{331CD87B-2141-450D-946F-9449D0B083D1}" destId="{210F377C-E365-4AF1-AF62-70DE0987BCAD}" srcOrd="1" destOrd="0" presId="urn:microsoft.com/office/officeart/2005/8/layout/hierarchy1"/>
    <dgm:cxn modelId="{EA7BC882-70CC-4BCF-8E78-6CBB15DCF855}" type="presParOf" srcId="{60CEFF22-FA53-4ADB-BA00-28C41E0C10B0}" destId="{94B8F799-441A-4F30-832A-AD16B1DC06CD}" srcOrd="1" destOrd="0" presId="urn:microsoft.com/office/officeart/2005/8/layout/hierarchy1"/>
    <dgm:cxn modelId="{18742705-C5F2-41A6-8FA8-95506C2B36EA}" type="presParOf" srcId="{94B8F799-441A-4F30-832A-AD16B1DC06CD}" destId="{7EE626A1-A87A-4DD3-953D-A5F42515B492}" srcOrd="0" destOrd="0" presId="urn:microsoft.com/office/officeart/2005/8/layout/hierarchy1"/>
    <dgm:cxn modelId="{A8A1D23C-711E-4794-9DD9-161F3B195C6A}" type="presParOf" srcId="{7EE626A1-A87A-4DD3-953D-A5F42515B492}" destId="{72C513CF-171A-4A1A-A390-2B80CA618CBA}" srcOrd="0" destOrd="0" presId="urn:microsoft.com/office/officeart/2005/8/layout/hierarchy1"/>
    <dgm:cxn modelId="{C9E17F10-7E35-4706-80CB-46C74A93CFD4}" type="presParOf" srcId="{7EE626A1-A87A-4DD3-953D-A5F42515B492}" destId="{36EEB1EE-D2D4-47E0-96BF-16BD3FC0760C}" srcOrd="1" destOrd="0" presId="urn:microsoft.com/office/officeart/2005/8/layout/hierarchy1"/>
    <dgm:cxn modelId="{74AF8116-BC6A-4114-9C7B-8304BEAC14EC}" type="presParOf" srcId="{94B8F799-441A-4F30-832A-AD16B1DC06CD}" destId="{6E76D47F-2878-4556-ACAF-BF8AD087C1A6}" srcOrd="1" destOrd="0" presId="urn:microsoft.com/office/officeart/2005/8/layout/hierarchy1"/>
    <dgm:cxn modelId="{1AF6107A-3BDA-4EBF-8367-10B6D2A46921}" type="presParOf" srcId="{60CEFF22-FA53-4ADB-BA00-28C41E0C10B0}" destId="{41E0CF1B-AAF4-46D2-92A8-2B77277DE1CC}" srcOrd="2" destOrd="0" presId="urn:microsoft.com/office/officeart/2005/8/layout/hierarchy1"/>
    <dgm:cxn modelId="{5B7A9456-3824-4607-8EDB-E938E82E61D7}" type="presParOf" srcId="{41E0CF1B-AAF4-46D2-92A8-2B77277DE1CC}" destId="{DBA25CEB-B8F2-466E-81D8-7F51096C6A69}" srcOrd="0" destOrd="0" presId="urn:microsoft.com/office/officeart/2005/8/layout/hierarchy1"/>
    <dgm:cxn modelId="{627AD599-B988-4D05-9F6D-C708AB1D0CD4}" type="presParOf" srcId="{DBA25CEB-B8F2-466E-81D8-7F51096C6A69}" destId="{D0753AA0-7118-4A4B-AB88-A504CEE107DE}" srcOrd="0" destOrd="0" presId="urn:microsoft.com/office/officeart/2005/8/layout/hierarchy1"/>
    <dgm:cxn modelId="{E5A4F73D-33BB-4102-9081-8B2485963141}" type="presParOf" srcId="{DBA25CEB-B8F2-466E-81D8-7F51096C6A69}" destId="{8D643744-5FEC-406E-93E6-205FEAFFF191}" srcOrd="1" destOrd="0" presId="urn:microsoft.com/office/officeart/2005/8/layout/hierarchy1"/>
    <dgm:cxn modelId="{0DCD6624-DDCC-4183-8916-04287FA27C3A}" type="presParOf" srcId="{41E0CF1B-AAF4-46D2-92A8-2B77277DE1CC}" destId="{FCE57099-D000-4EE6-A140-DBF97A364832}" srcOrd="1" destOrd="0" presId="urn:microsoft.com/office/officeart/2005/8/layout/hierarchy1"/>
    <dgm:cxn modelId="{B8FF8677-D302-4127-AC69-BC875C4751F7}" type="presParOf" srcId="{60CEFF22-FA53-4ADB-BA00-28C41E0C10B0}" destId="{91826CF1-355E-4D74-8083-944B62AD75B1}" srcOrd="3" destOrd="0" presId="urn:microsoft.com/office/officeart/2005/8/layout/hierarchy1"/>
    <dgm:cxn modelId="{0DFE50DA-BDD6-44FE-A417-676ED8A05B00}" type="presParOf" srcId="{91826CF1-355E-4D74-8083-944B62AD75B1}" destId="{81A3F793-E9B8-41C8-885D-B8F5C70F4957}" srcOrd="0" destOrd="0" presId="urn:microsoft.com/office/officeart/2005/8/layout/hierarchy1"/>
    <dgm:cxn modelId="{76B1FD9E-25D3-4477-A405-E63D7B742044}" type="presParOf" srcId="{81A3F793-E9B8-41C8-885D-B8F5C70F4957}" destId="{B7CFE50F-CDE3-4163-81DA-DAC0172646E3}" srcOrd="0" destOrd="0" presId="urn:microsoft.com/office/officeart/2005/8/layout/hierarchy1"/>
    <dgm:cxn modelId="{4C86153F-2C67-47F3-BFB8-09947AD7E0C4}" type="presParOf" srcId="{81A3F793-E9B8-41C8-885D-B8F5C70F4957}" destId="{546B2BA8-99EB-4F86-A6F6-5842D2FA8295}" srcOrd="1" destOrd="0" presId="urn:microsoft.com/office/officeart/2005/8/layout/hierarchy1"/>
    <dgm:cxn modelId="{D4A4EBDA-F48D-402A-A361-3F073237085B}" type="presParOf" srcId="{91826CF1-355E-4D74-8083-944B62AD75B1}" destId="{E29418C7-44DB-4012-B4C2-91724E78F4CA}" srcOrd="1" destOrd="0" presId="urn:microsoft.com/office/officeart/2005/8/layout/hierarchy1"/>
    <dgm:cxn modelId="{0D1CE474-385E-4577-91C1-F0CB19EB1654}" type="presParOf" srcId="{60CEFF22-FA53-4ADB-BA00-28C41E0C10B0}" destId="{06CB7570-6B2A-4E2F-9AA5-1F1588C6491D}" srcOrd="4" destOrd="0" presId="urn:microsoft.com/office/officeart/2005/8/layout/hierarchy1"/>
    <dgm:cxn modelId="{62F76CEC-7318-4CD8-8E3C-61A20218BA96}" type="presParOf" srcId="{06CB7570-6B2A-4E2F-9AA5-1F1588C6491D}" destId="{7D03F076-6A15-4712-A1C3-D3479DFD058C}" srcOrd="0" destOrd="0" presId="urn:microsoft.com/office/officeart/2005/8/layout/hierarchy1"/>
    <dgm:cxn modelId="{39D5B37F-076F-42A5-BD05-8F304093EC33}" type="presParOf" srcId="{7D03F076-6A15-4712-A1C3-D3479DFD058C}" destId="{B6C2E3F5-4023-43D9-88FA-AE1414146B8D}" srcOrd="0" destOrd="0" presId="urn:microsoft.com/office/officeart/2005/8/layout/hierarchy1"/>
    <dgm:cxn modelId="{86885802-F44C-4C65-87F7-89E54C4A9CAE}" type="presParOf" srcId="{7D03F076-6A15-4712-A1C3-D3479DFD058C}" destId="{177F43FE-AF5C-4F42-8CA4-5233A644A0E8}" srcOrd="1" destOrd="0" presId="urn:microsoft.com/office/officeart/2005/8/layout/hierarchy1"/>
    <dgm:cxn modelId="{8AA8473F-99FB-431C-B416-770F0EABE4CE}" type="presParOf" srcId="{06CB7570-6B2A-4E2F-9AA5-1F1588C6491D}" destId="{9D3B4AC7-CD5D-480B-93B8-6B132B36715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F602E6-7C6F-4150-BDB6-C906B164A1E7}" type="doc">
      <dgm:prSet loTypeId="urn:microsoft.com/office/officeart/2005/8/layout/cycle6" loCatId="relationship" qsTypeId="urn:microsoft.com/office/officeart/2005/8/quickstyle/3d1" qsCatId="3D" csTypeId="urn:microsoft.com/office/officeart/2005/8/colors/accent1_2" csCatId="accent1" phldr="1"/>
      <dgm:spPr/>
      <dgm:t>
        <a:bodyPr/>
        <a:lstStyle/>
        <a:p>
          <a:endParaRPr lang="en-US"/>
        </a:p>
      </dgm:t>
    </dgm:pt>
    <dgm:pt modelId="{ECEF3281-4548-4DA7-A0FC-5454A0C47C71}">
      <dgm:prSet phldrT="[Text]" custT="1"/>
      <dgm:spPr/>
      <dgm:t>
        <a:bodyPr/>
        <a:lstStyle/>
        <a:p>
          <a:r>
            <a:rPr lang="en-US" sz="1000">
              <a:latin typeface="Times New Roman" panose="02020603050405020304" pitchFamily="18" charset="0"/>
              <a:cs typeface="Times New Roman" panose="02020603050405020304" pitchFamily="18" charset="0"/>
            </a:rPr>
            <a:t>Significant Social Influences</a:t>
          </a:r>
        </a:p>
      </dgm:t>
    </dgm:pt>
    <dgm:pt modelId="{B100E8EF-20B9-4C20-93CA-4CDFDBC2FFF3}" type="parTrans" cxnId="{A2B21CF8-4399-483B-8D7A-0136BD164A89}">
      <dgm:prSet/>
      <dgm:spPr/>
      <dgm:t>
        <a:bodyPr/>
        <a:lstStyle/>
        <a:p>
          <a:endParaRPr lang="en-US" sz="1000"/>
        </a:p>
      </dgm:t>
    </dgm:pt>
    <dgm:pt modelId="{27ECB6FD-7BA1-4E5B-A701-526793B528F7}" type="sibTrans" cxnId="{A2B21CF8-4399-483B-8D7A-0136BD164A89}">
      <dgm:prSet/>
      <dgm:spPr/>
      <dgm:t>
        <a:bodyPr/>
        <a:lstStyle/>
        <a:p>
          <a:endParaRPr lang="en-US" sz="1000"/>
        </a:p>
      </dgm:t>
    </dgm:pt>
    <dgm:pt modelId="{87A316DC-0CE5-4A23-8656-A065DF42A1C5}">
      <dgm:prSet phldrT="[Text]" custT="1"/>
      <dgm:spPr/>
      <dgm:t>
        <a:bodyPr/>
        <a:lstStyle/>
        <a:p>
          <a:r>
            <a:rPr lang="en-US" sz="1000">
              <a:latin typeface="Times New Roman" panose="02020603050405020304" pitchFamily="18" charset="0"/>
              <a:cs typeface="Times New Roman" panose="02020603050405020304" pitchFamily="18" charset="0"/>
            </a:rPr>
            <a:t>Capacity for Relationship Stability</a:t>
          </a:r>
        </a:p>
      </dgm:t>
    </dgm:pt>
    <dgm:pt modelId="{08D70438-9296-4D91-AC71-389FD083BFE8}" type="parTrans" cxnId="{4FF1F61F-96BB-4B8E-B5DC-4FBBCA401EF9}">
      <dgm:prSet/>
      <dgm:spPr/>
      <dgm:t>
        <a:bodyPr/>
        <a:lstStyle/>
        <a:p>
          <a:endParaRPr lang="en-US" sz="1000"/>
        </a:p>
      </dgm:t>
    </dgm:pt>
    <dgm:pt modelId="{1188E271-8218-40C3-8D43-61FFB5677AFB}" type="sibTrans" cxnId="{4FF1F61F-96BB-4B8E-B5DC-4FBBCA401EF9}">
      <dgm:prSet/>
      <dgm:spPr/>
      <dgm:t>
        <a:bodyPr/>
        <a:lstStyle/>
        <a:p>
          <a:endParaRPr lang="en-US" sz="1000"/>
        </a:p>
      </dgm:t>
    </dgm:pt>
    <dgm:pt modelId="{57526CC6-6CDE-4407-9750-766AE1A7F964}">
      <dgm:prSet phldrT="[Text]" custT="1"/>
      <dgm:spPr/>
      <dgm:t>
        <a:bodyPr/>
        <a:lstStyle/>
        <a:p>
          <a:r>
            <a:rPr lang="en-US" sz="1000">
              <a:latin typeface="Times New Roman" panose="02020603050405020304" pitchFamily="18" charset="0"/>
              <a:cs typeface="Times New Roman" panose="02020603050405020304" pitchFamily="18" charset="0"/>
            </a:rPr>
            <a:t>Emotional Identification with Children</a:t>
          </a:r>
        </a:p>
      </dgm:t>
    </dgm:pt>
    <dgm:pt modelId="{14CB357C-A1D7-47D9-81D9-D642E38C55EE}" type="parTrans" cxnId="{E9D04D52-85ED-4D4D-9448-FC520917E532}">
      <dgm:prSet/>
      <dgm:spPr/>
      <dgm:t>
        <a:bodyPr/>
        <a:lstStyle/>
        <a:p>
          <a:endParaRPr lang="en-US" sz="1000"/>
        </a:p>
      </dgm:t>
    </dgm:pt>
    <dgm:pt modelId="{27545237-0A8F-4213-9133-B06FB48E60BD}" type="sibTrans" cxnId="{E9D04D52-85ED-4D4D-9448-FC520917E532}">
      <dgm:prSet/>
      <dgm:spPr/>
      <dgm:t>
        <a:bodyPr/>
        <a:lstStyle/>
        <a:p>
          <a:endParaRPr lang="en-US" sz="1000"/>
        </a:p>
      </dgm:t>
    </dgm:pt>
    <dgm:pt modelId="{07FC7297-160B-47F8-8554-427793443918}">
      <dgm:prSet phldrT="[Text]" custT="1"/>
      <dgm:spPr/>
      <dgm:t>
        <a:bodyPr/>
        <a:lstStyle/>
        <a:p>
          <a:r>
            <a:rPr lang="en-US" sz="1000">
              <a:latin typeface="Times New Roman" panose="02020603050405020304" pitchFamily="18" charset="0"/>
              <a:cs typeface="Times New Roman" panose="02020603050405020304" pitchFamily="18" charset="0"/>
            </a:rPr>
            <a:t>Hostility Towards Women</a:t>
          </a:r>
        </a:p>
      </dgm:t>
    </dgm:pt>
    <dgm:pt modelId="{363F33AD-C354-459C-BA4A-461468664A63}" type="parTrans" cxnId="{D7771FB9-047E-4331-9672-E4979728662A}">
      <dgm:prSet/>
      <dgm:spPr/>
      <dgm:t>
        <a:bodyPr/>
        <a:lstStyle/>
        <a:p>
          <a:endParaRPr lang="en-US" sz="1000"/>
        </a:p>
      </dgm:t>
    </dgm:pt>
    <dgm:pt modelId="{77DA31FD-20F1-435B-9EB8-3B3879D85D2F}" type="sibTrans" cxnId="{D7771FB9-047E-4331-9672-E4979728662A}">
      <dgm:prSet/>
      <dgm:spPr/>
      <dgm:t>
        <a:bodyPr/>
        <a:lstStyle/>
        <a:p>
          <a:endParaRPr lang="en-US" sz="1000"/>
        </a:p>
      </dgm:t>
    </dgm:pt>
    <dgm:pt modelId="{DD3E3F37-1AEE-4E6E-98CF-FF52C8708BC1}">
      <dgm:prSet phldrT="[Text]" custT="1"/>
      <dgm:spPr/>
      <dgm:t>
        <a:bodyPr/>
        <a:lstStyle/>
        <a:p>
          <a:r>
            <a:rPr lang="en-US" sz="1000">
              <a:latin typeface="Times New Roman" panose="02020603050405020304" pitchFamily="18" charset="0"/>
              <a:cs typeface="Times New Roman" panose="02020603050405020304" pitchFamily="18" charset="0"/>
            </a:rPr>
            <a:t>General Social Rejection/ Loneliness</a:t>
          </a:r>
        </a:p>
      </dgm:t>
    </dgm:pt>
    <dgm:pt modelId="{7E697EAF-A39A-4F48-A56D-7754AF5E393C}" type="parTrans" cxnId="{0E65BCA6-FFEA-473A-B26D-05D48D1A75C2}">
      <dgm:prSet/>
      <dgm:spPr/>
      <dgm:t>
        <a:bodyPr/>
        <a:lstStyle/>
        <a:p>
          <a:endParaRPr lang="en-US" sz="1000"/>
        </a:p>
      </dgm:t>
    </dgm:pt>
    <dgm:pt modelId="{1EAB37D9-3EDD-42FE-AAB4-DD0A27EF114B}" type="sibTrans" cxnId="{0E65BCA6-FFEA-473A-B26D-05D48D1A75C2}">
      <dgm:prSet/>
      <dgm:spPr/>
      <dgm:t>
        <a:bodyPr/>
        <a:lstStyle/>
        <a:p>
          <a:endParaRPr lang="en-US" sz="1000"/>
        </a:p>
      </dgm:t>
    </dgm:pt>
    <dgm:pt modelId="{0B0C6B67-596E-42D9-9C5F-7C3655240A04}">
      <dgm:prSet phldrT="[Text]" custT="1"/>
      <dgm:spPr/>
      <dgm:t>
        <a:bodyPr/>
        <a:lstStyle/>
        <a:p>
          <a:r>
            <a:rPr lang="en-US" sz="1000">
              <a:latin typeface="Times New Roman" panose="02020603050405020304" pitchFamily="18" charset="0"/>
              <a:cs typeface="Times New Roman" panose="02020603050405020304" pitchFamily="18" charset="0"/>
            </a:rPr>
            <a:t>Lack of Concern for Others</a:t>
          </a:r>
        </a:p>
      </dgm:t>
    </dgm:pt>
    <dgm:pt modelId="{E49B8EB2-C6FF-47E0-9414-7222E59ADE8C}" type="parTrans" cxnId="{37AF5148-9905-4EFE-8926-42D8D2F5D321}">
      <dgm:prSet/>
      <dgm:spPr/>
      <dgm:t>
        <a:bodyPr/>
        <a:lstStyle/>
        <a:p>
          <a:endParaRPr lang="en-US" sz="1000"/>
        </a:p>
      </dgm:t>
    </dgm:pt>
    <dgm:pt modelId="{C5D78E20-DCDC-4B17-A38E-C802510A22C0}" type="sibTrans" cxnId="{37AF5148-9905-4EFE-8926-42D8D2F5D321}">
      <dgm:prSet/>
      <dgm:spPr/>
      <dgm:t>
        <a:bodyPr/>
        <a:lstStyle/>
        <a:p>
          <a:endParaRPr lang="en-US" sz="1000"/>
        </a:p>
      </dgm:t>
    </dgm:pt>
    <dgm:pt modelId="{C459FD9C-3F2E-45E9-AB12-BFF37692412D}">
      <dgm:prSet phldrT="[Text]" custT="1"/>
      <dgm:spPr/>
      <dgm:t>
        <a:bodyPr/>
        <a:lstStyle/>
        <a:p>
          <a:r>
            <a:rPr lang="en-US" sz="1000">
              <a:latin typeface="Times New Roman" panose="02020603050405020304" pitchFamily="18" charset="0"/>
              <a:cs typeface="Times New Roman" panose="02020603050405020304" pitchFamily="18" charset="0"/>
            </a:rPr>
            <a:t>Impulsive Acts</a:t>
          </a:r>
        </a:p>
      </dgm:t>
    </dgm:pt>
    <dgm:pt modelId="{EE47B3A5-D856-4F8B-B1E2-B56FC14F1F4A}" type="parTrans" cxnId="{CD6DDAC2-602D-4240-BDA7-89B7B82F93A7}">
      <dgm:prSet/>
      <dgm:spPr/>
      <dgm:t>
        <a:bodyPr/>
        <a:lstStyle/>
        <a:p>
          <a:endParaRPr lang="en-US" sz="1000"/>
        </a:p>
      </dgm:t>
    </dgm:pt>
    <dgm:pt modelId="{A097AFFC-439C-41E2-98DC-73BDE4C9A283}" type="sibTrans" cxnId="{CD6DDAC2-602D-4240-BDA7-89B7B82F93A7}">
      <dgm:prSet/>
      <dgm:spPr/>
      <dgm:t>
        <a:bodyPr/>
        <a:lstStyle/>
        <a:p>
          <a:endParaRPr lang="en-US" sz="1000"/>
        </a:p>
      </dgm:t>
    </dgm:pt>
    <dgm:pt modelId="{6AA1AA4F-6F24-4DDA-A4EE-E32DB9874C43}">
      <dgm:prSet phldrT="[Text]" custT="1"/>
      <dgm:spPr/>
      <dgm:t>
        <a:bodyPr/>
        <a:lstStyle/>
        <a:p>
          <a:r>
            <a:rPr lang="en-US" sz="1000">
              <a:latin typeface="Times New Roman" panose="02020603050405020304" pitchFamily="18" charset="0"/>
              <a:cs typeface="Times New Roman" panose="02020603050405020304" pitchFamily="18" charset="0"/>
            </a:rPr>
            <a:t>Poor Cognitive Problem Solving</a:t>
          </a:r>
        </a:p>
      </dgm:t>
    </dgm:pt>
    <dgm:pt modelId="{D40B4C02-71AB-4C2C-9D66-7F1FFA1C02A3}" type="parTrans" cxnId="{324DA76F-D870-4626-BAFD-B02C023A0D24}">
      <dgm:prSet/>
      <dgm:spPr/>
      <dgm:t>
        <a:bodyPr/>
        <a:lstStyle/>
        <a:p>
          <a:endParaRPr lang="en-US" sz="1000"/>
        </a:p>
      </dgm:t>
    </dgm:pt>
    <dgm:pt modelId="{B369DED9-9486-46EC-A57A-29001B68EB89}" type="sibTrans" cxnId="{324DA76F-D870-4626-BAFD-B02C023A0D24}">
      <dgm:prSet/>
      <dgm:spPr/>
      <dgm:t>
        <a:bodyPr/>
        <a:lstStyle/>
        <a:p>
          <a:endParaRPr lang="en-US" sz="1000"/>
        </a:p>
      </dgm:t>
    </dgm:pt>
    <dgm:pt modelId="{5518C6AC-79AC-4147-B4BE-FC854BFA9C2F}">
      <dgm:prSet phldrT="[Text]" custT="1"/>
      <dgm:spPr/>
      <dgm:t>
        <a:bodyPr/>
        <a:lstStyle/>
        <a:p>
          <a:r>
            <a:rPr lang="en-US" sz="1000">
              <a:latin typeface="Times New Roman" panose="02020603050405020304" pitchFamily="18" charset="0"/>
              <a:cs typeface="Times New Roman" panose="02020603050405020304" pitchFamily="18" charset="0"/>
            </a:rPr>
            <a:t>Negative Emotionality/ Hostility</a:t>
          </a:r>
        </a:p>
      </dgm:t>
    </dgm:pt>
    <dgm:pt modelId="{8D580397-027C-4DAF-9C9D-BE57D46B05C5}" type="parTrans" cxnId="{4CA85230-5225-493A-B3FB-F457D3C2751A}">
      <dgm:prSet/>
      <dgm:spPr/>
      <dgm:t>
        <a:bodyPr/>
        <a:lstStyle/>
        <a:p>
          <a:endParaRPr lang="en-US" sz="1000"/>
        </a:p>
      </dgm:t>
    </dgm:pt>
    <dgm:pt modelId="{97AEA3FD-2142-43C9-875C-B51421CBD30E}" type="sibTrans" cxnId="{4CA85230-5225-493A-B3FB-F457D3C2751A}">
      <dgm:prSet/>
      <dgm:spPr/>
      <dgm:t>
        <a:bodyPr/>
        <a:lstStyle/>
        <a:p>
          <a:endParaRPr lang="en-US" sz="1000"/>
        </a:p>
      </dgm:t>
    </dgm:pt>
    <dgm:pt modelId="{5A3C4191-7F59-4B5C-B767-DC9FADC34F25}">
      <dgm:prSet phldrT="[Text]" custT="1"/>
      <dgm:spPr/>
      <dgm:t>
        <a:bodyPr/>
        <a:lstStyle/>
        <a:p>
          <a:r>
            <a:rPr lang="en-US" sz="1000">
              <a:latin typeface="Times New Roman" panose="02020603050405020304" pitchFamily="18" charset="0"/>
              <a:cs typeface="Times New Roman" panose="02020603050405020304" pitchFamily="18" charset="0"/>
            </a:rPr>
            <a:t>Sex Drive/ Preoccupation</a:t>
          </a:r>
        </a:p>
      </dgm:t>
    </dgm:pt>
    <dgm:pt modelId="{1C4E95BB-08A0-4AB4-AC51-1C9E01AA1933}" type="parTrans" cxnId="{8DD6B924-70F2-42BF-BC73-39B0C1BB73A7}">
      <dgm:prSet/>
      <dgm:spPr/>
      <dgm:t>
        <a:bodyPr/>
        <a:lstStyle/>
        <a:p>
          <a:endParaRPr lang="en-US" sz="1000"/>
        </a:p>
      </dgm:t>
    </dgm:pt>
    <dgm:pt modelId="{1CF6380F-5080-47EF-9505-0C1195556924}" type="sibTrans" cxnId="{8DD6B924-70F2-42BF-BC73-39B0C1BB73A7}">
      <dgm:prSet/>
      <dgm:spPr/>
      <dgm:t>
        <a:bodyPr/>
        <a:lstStyle/>
        <a:p>
          <a:endParaRPr lang="en-US" sz="1000"/>
        </a:p>
      </dgm:t>
    </dgm:pt>
    <dgm:pt modelId="{4DF999E7-D0D5-4314-B179-12AE6589830F}">
      <dgm:prSet phldrT="[Text]" custT="1"/>
      <dgm:spPr/>
      <dgm:t>
        <a:bodyPr/>
        <a:lstStyle/>
        <a:p>
          <a:r>
            <a:rPr lang="en-US" sz="1000">
              <a:latin typeface="Times New Roman" panose="02020603050405020304" pitchFamily="18" charset="0"/>
              <a:cs typeface="Times New Roman" panose="02020603050405020304" pitchFamily="18" charset="0"/>
            </a:rPr>
            <a:t>Sex as Coping</a:t>
          </a:r>
        </a:p>
      </dgm:t>
    </dgm:pt>
    <dgm:pt modelId="{26D696C5-51E8-4E5A-A7F5-CD5461C98614}" type="parTrans" cxnId="{AE534587-8C71-4BDE-AF56-C17388729B20}">
      <dgm:prSet/>
      <dgm:spPr/>
      <dgm:t>
        <a:bodyPr/>
        <a:lstStyle/>
        <a:p>
          <a:endParaRPr lang="en-US" sz="1000"/>
        </a:p>
      </dgm:t>
    </dgm:pt>
    <dgm:pt modelId="{0C4ECA89-07EE-42DC-80C4-99290F3C4C75}" type="sibTrans" cxnId="{AE534587-8C71-4BDE-AF56-C17388729B20}">
      <dgm:prSet/>
      <dgm:spPr/>
      <dgm:t>
        <a:bodyPr/>
        <a:lstStyle/>
        <a:p>
          <a:endParaRPr lang="en-US" sz="1000"/>
        </a:p>
      </dgm:t>
    </dgm:pt>
    <dgm:pt modelId="{C25AC243-DE2A-43FE-8201-1D9BCCCBEE9F}">
      <dgm:prSet phldrT="[Text]" custT="1"/>
      <dgm:spPr/>
      <dgm:t>
        <a:bodyPr/>
        <a:lstStyle/>
        <a:p>
          <a:r>
            <a:rPr lang="en-US" sz="1000">
              <a:latin typeface="Times New Roman" panose="02020603050405020304" pitchFamily="18" charset="0"/>
              <a:cs typeface="Times New Roman" panose="02020603050405020304" pitchFamily="18" charset="0"/>
            </a:rPr>
            <a:t>Deviant Sexual Interests</a:t>
          </a:r>
        </a:p>
      </dgm:t>
    </dgm:pt>
    <dgm:pt modelId="{D7A23A48-752B-4685-9475-1853A55D3E98}" type="parTrans" cxnId="{DB591771-1B9F-4396-B1F1-B4DC827D3F14}">
      <dgm:prSet/>
      <dgm:spPr/>
      <dgm:t>
        <a:bodyPr/>
        <a:lstStyle/>
        <a:p>
          <a:endParaRPr lang="en-US" sz="1000"/>
        </a:p>
      </dgm:t>
    </dgm:pt>
    <dgm:pt modelId="{84DB3528-A918-4A7F-A3AB-7A0AE2C1369D}" type="sibTrans" cxnId="{DB591771-1B9F-4396-B1F1-B4DC827D3F14}">
      <dgm:prSet/>
      <dgm:spPr/>
      <dgm:t>
        <a:bodyPr/>
        <a:lstStyle/>
        <a:p>
          <a:endParaRPr lang="en-US" sz="1000"/>
        </a:p>
      </dgm:t>
    </dgm:pt>
    <dgm:pt modelId="{1D614608-2689-4BE4-AB50-DD0465307E19}">
      <dgm:prSet phldrT="[Text]" custT="1"/>
      <dgm:spPr/>
      <dgm:t>
        <a:bodyPr/>
        <a:lstStyle/>
        <a:p>
          <a:r>
            <a:rPr lang="en-US" sz="1000">
              <a:latin typeface="Times New Roman" panose="02020603050405020304" pitchFamily="18" charset="0"/>
              <a:cs typeface="Times New Roman" panose="02020603050405020304" pitchFamily="18" charset="0"/>
            </a:rPr>
            <a:t>Cooperation with Supervision</a:t>
          </a:r>
        </a:p>
      </dgm:t>
    </dgm:pt>
    <dgm:pt modelId="{633CEA01-FAAC-43AC-9AF1-8EB9D7958B04}" type="parTrans" cxnId="{AB6C5032-06ED-4660-84D9-F682A2FC35E4}">
      <dgm:prSet/>
      <dgm:spPr/>
      <dgm:t>
        <a:bodyPr/>
        <a:lstStyle/>
        <a:p>
          <a:endParaRPr lang="en-US" sz="1000"/>
        </a:p>
      </dgm:t>
    </dgm:pt>
    <dgm:pt modelId="{9161ACEA-81EB-4AE1-90EE-09F9290C16DB}" type="sibTrans" cxnId="{AB6C5032-06ED-4660-84D9-F682A2FC35E4}">
      <dgm:prSet/>
      <dgm:spPr/>
      <dgm:t>
        <a:bodyPr/>
        <a:lstStyle/>
        <a:p>
          <a:endParaRPr lang="en-US" sz="1000"/>
        </a:p>
      </dgm:t>
    </dgm:pt>
    <dgm:pt modelId="{E07F080C-38E7-4A73-ABEC-BB4FF749CB84}" type="pres">
      <dgm:prSet presAssocID="{42F602E6-7C6F-4150-BDB6-C906B164A1E7}" presName="cycle" presStyleCnt="0">
        <dgm:presLayoutVars>
          <dgm:dir/>
          <dgm:resizeHandles val="exact"/>
        </dgm:presLayoutVars>
      </dgm:prSet>
      <dgm:spPr/>
    </dgm:pt>
    <dgm:pt modelId="{F6F2A236-A2B6-4B82-AB9C-1E4669BF99C7}" type="pres">
      <dgm:prSet presAssocID="{ECEF3281-4548-4DA7-A0FC-5454A0C47C71}" presName="node" presStyleLbl="node1" presStyleIdx="0" presStyleCnt="13" custScaleX="188820" custScaleY="140094">
        <dgm:presLayoutVars>
          <dgm:bulletEnabled val="1"/>
        </dgm:presLayoutVars>
      </dgm:prSet>
      <dgm:spPr/>
    </dgm:pt>
    <dgm:pt modelId="{A285DB55-9C8D-4339-9825-C9B95312EDCC}" type="pres">
      <dgm:prSet presAssocID="{ECEF3281-4548-4DA7-A0FC-5454A0C47C71}" presName="spNode" presStyleCnt="0"/>
      <dgm:spPr/>
    </dgm:pt>
    <dgm:pt modelId="{640B23F6-394B-4936-AAF2-3A19D6FC975F}" type="pres">
      <dgm:prSet presAssocID="{27ECB6FD-7BA1-4E5B-A701-526793B528F7}" presName="sibTrans" presStyleLbl="sibTrans1D1" presStyleIdx="0" presStyleCnt="13"/>
      <dgm:spPr/>
    </dgm:pt>
    <dgm:pt modelId="{84D9B3A6-E551-4652-94D0-8203AA1F3A70}" type="pres">
      <dgm:prSet presAssocID="{87A316DC-0CE5-4A23-8656-A065DF42A1C5}" presName="node" presStyleLbl="node1" presStyleIdx="1" presStyleCnt="13" custScaleX="188820" custScaleY="140094" custRadScaleRad="101634" custRadScaleInc="91994">
        <dgm:presLayoutVars>
          <dgm:bulletEnabled val="1"/>
        </dgm:presLayoutVars>
      </dgm:prSet>
      <dgm:spPr/>
    </dgm:pt>
    <dgm:pt modelId="{8E8DF487-0C41-42AC-89C8-CBFB6CF8AF29}" type="pres">
      <dgm:prSet presAssocID="{87A316DC-0CE5-4A23-8656-A065DF42A1C5}" presName="spNode" presStyleCnt="0"/>
      <dgm:spPr/>
    </dgm:pt>
    <dgm:pt modelId="{547449A4-8442-400F-B751-1B2296EB924D}" type="pres">
      <dgm:prSet presAssocID="{1188E271-8218-40C3-8D43-61FFB5677AFB}" presName="sibTrans" presStyleLbl="sibTrans1D1" presStyleIdx="1" presStyleCnt="13"/>
      <dgm:spPr/>
    </dgm:pt>
    <dgm:pt modelId="{FD97DF12-C5EB-4938-B170-620F86DF892A}" type="pres">
      <dgm:prSet presAssocID="{57526CC6-6CDE-4407-9750-766AE1A7F964}" presName="node" presStyleLbl="node1" presStyleIdx="2" presStyleCnt="13" custScaleX="188820" custScaleY="140094" custRadScaleRad="104421" custRadScaleInc="73235">
        <dgm:presLayoutVars>
          <dgm:bulletEnabled val="1"/>
        </dgm:presLayoutVars>
      </dgm:prSet>
      <dgm:spPr/>
    </dgm:pt>
    <dgm:pt modelId="{C7DA8B62-E788-4021-A959-73B30620D6C0}" type="pres">
      <dgm:prSet presAssocID="{57526CC6-6CDE-4407-9750-766AE1A7F964}" presName="spNode" presStyleCnt="0"/>
      <dgm:spPr/>
    </dgm:pt>
    <dgm:pt modelId="{E20AE998-31F6-4E0A-9843-CFB8AC738728}" type="pres">
      <dgm:prSet presAssocID="{27545237-0A8F-4213-9133-B06FB48E60BD}" presName="sibTrans" presStyleLbl="sibTrans1D1" presStyleIdx="2" presStyleCnt="13"/>
      <dgm:spPr/>
    </dgm:pt>
    <dgm:pt modelId="{06957924-53BE-4AD4-A9E2-84A64079A948}" type="pres">
      <dgm:prSet presAssocID="{07FC7297-160B-47F8-8554-427793443918}" presName="node" presStyleLbl="node1" presStyleIdx="3" presStyleCnt="13" custScaleX="188820" custScaleY="140094" custRadScaleRad="106962" custRadScaleInc="39926">
        <dgm:presLayoutVars>
          <dgm:bulletEnabled val="1"/>
        </dgm:presLayoutVars>
      </dgm:prSet>
      <dgm:spPr/>
    </dgm:pt>
    <dgm:pt modelId="{07414F22-9BEA-4FDD-9473-EAA0EAC19E02}" type="pres">
      <dgm:prSet presAssocID="{07FC7297-160B-47F8-8554-427793443918}" presName="spNode" presStyleCnt="0"/>
      <dgm:spPr/>
    </dgm:pt>
    <dgm:pt modelId="{A0489F6B-71A4-4C88-BC53-FAA4CB845096}" type="pres">
      <dgm:prSet presAssocID="{77DA31FD-20F1-435B-9EB8-3B3879D85D2F}" presName="sibTrans" presStyleLbl="sibTrans1D1" presStyleIdx="3" presStyleCnt="13"/>
      <dgm:spPr/>
    </dgm:pt>
    <dgm:pt modelId="{DF09D593-95BC-4F16-9764-BC69A8EAC8E3}" type="pres">
      <dgm:prSet presAssocID="{DD3E3F37-1AEE-4E6E-98CF-FF52C8708BC1}" presName="node" presStyleLbl="node1" presStyleIdx="4" presStyleCnt="13" custScaleX="188820" custScaleY="140094" custRadScaleRad="108464" custRadScaleInc="-48371">
        <dgm:presLayoutVars>
          <dgm:bulletEnabled val="1"/>
        </dgm:presLayoutVars>
      </dgm:prSet>
      <dgm:spPr/>
    </dgm:pt>
    <dgm:pt modelId="{6CC96888-370B-45BA-ADE0-E14D6BEAC716}" type="pres">
      <dgm:prSet presAssocID="{DD3E3F37-1AEE-4E6E-98CF-FF52C8708BC1}" presName="spNode" presStyleCnt="0"/>
      <dgm:spPr/>
    </dgm:pt>
    <dgm:pt modelId="{7CF2D118-8EE6-4695-A6E5-0C303D7AA0B0}" type="pres">
      <dgm:prSet presAssocID="{1EAB37D9-3EDD-42FE-AAB4-DD0A27EF114B}" presName="sibTrans" presStyleLbl="sibTrans1D1" presStyleIdx="4" presStyleCnt="13"/>
      <dgm:spPr/>
    </dgm:pt>
    <dgm:pt modelId="{91C6BE60-66FD-4DED-A018-3C12AAAC7CBC}" type="pres">
      <dgm:prSet presAssocID="{0B0C6B67-596E-42D9-9C5F-7C3655240A04}" presName="node" presStyleLbl="node1" presStyleIdx="5" presStyleCnt="13" custScaleX="188820" custScaleY="140094" custRadScaleRad="107448" custRadScaleInc="-126585">
        <dgm:presLayoutVars>
          <dgm:bulletEnabled val="1"/>
        </dgm:presLayoutVars>
      </dgm:prSet>
      <dgm:spPr/>
    </dgm:pt>
    <dgm:pt modelId="{EAFD96CF-3283-4151-A5B2-3ECB78AFFF66}" type="pres">
      <dgm:prSet presAssocID="{0B0C6B67-596E-42D9-9C5F-7C3655240A04}" presName="spNode" presStyleCnt="0"/>
      <dgm:spPr/>
    </dgm:pt>
    <dgm:pt modelId="{97FEDDC8-363B-40D2-A42C-EB33CB177414}" type="pres">
      <dgm:prSet presAssocID="{C5D78E20-DCDC-4B17-A38E-C802510A22C0}" presName="sibTrans" presStyleLbl="sibTrans1D1" presStyleIdx="5" presStyleCnt="13"/>
      <dgm:spPr/>
    </dgm:pt>
    <dgm:pt modelId="{2BB8420E-A85C-4206-ACC1-53077379DC2F}" type="pres">
      <dgm:prSet presAssocID="{C459FD9C-3F2E-45E9-AB12-BFF37692412D}" presName="node" presStyleLbl="node1" presStyleIdx="6" presStyleCnt="13" custScaleX="188820" custScaleY="131400" custRadScaleRad="101785" custRadScaleInc="-87227">
        <dgm:presLayoutVars>
          <dgm:bulletEnabled val="1"/>
        </dgm:presLayoutVars>
      </dgm:prSet>
      <dgm:spPr/>
    </dgm:pt>
    <dgm:pt modelId="{62E8060E-C97F-4D94-8F5B-2F0EBA80C43A}" type="pres">
      <dgm:prSet presAssocID="{C459FD9C-3F2E-45E9-AB12-BFF37692412D}" presName="spNode" presStyleCnt="0"/>
      <dgm:spPr/>
    </dgm:pt>
    <dgm:pt modelId="{2A7AEDB8-E0C5-4C3C-B9AE-951A7B650C41}" type="pres">
      <dgm:prSet presAssocID="{A097AFFC-439C-41E2-98DC-73BDE4C9A283}" presName="sibTrans" presStyleLbl="sibTrans1D1" presStyleIdx="6" presStyleCnt="13"/>
      <dgm:spPr/>
    </dgm:pt>
    <dgm:pt modelId="{C326B18A-7B9A-4074-BEC2-B97119FBB7D2}" type="pres">
      <dgm:prSet presAssocID="{6AA1AA4F-6F24-4DDA-A4EE-E32DB9874C43}" presName="node" presStyleLbl="node1" presStyleIdx="7" presStyleCnt="13" custScaleX="188820" custScaleY="140094" custRadScaleRad="99286" custRadScaleInc="59989">
        <dgm:presLayoutVars>
          <dgm:bulletEnabled val="1"/>
        </dgm:presLayoutVars>
      </dgm:prSet>
      <dgm:spPr/>
    </dgm:pt>
    <dgm:pt modelId="{DC2864F3-5036-4DD8-82A4-FA6089ED5C75}" type="pres">
      <dgm:prSet presAssocID="{6AA1AA4F-6F24-4DDA-A4EE-E32DB9874C43}" presName="spNode" presStyleCnt="0"/>
      <dgm:spPr/>
    </dgm:pt>
    <dgm:pt modelId="{AA5F2017-0A53-4131-A4E8-D4FB7BEC8913}" type="pres">
      <dgm:prSet presAssocID="{B369DED9-9486-46EC-A57A-29001B68EB89}" presName="sibTrans" presStyleLbl="sibTrans1D1" presStyleIdx="7" presStyleCnt="13"/>
      <dgm:spPr/>
    </dgm:pt>
    <dgm:pt modelId="{9E78EA56-290C-4EA1-88A3-690ACC690E9B}" type="pres">
      <dgm:prSet presAssocID="{5518C6AC-79AC-4147-B4BE-FC854BFA9C2F}" presName="node" presStyleLbl="node1" presStyleIdx="8" presStyleCnt="13" custScaleX="188820" custScaleY="140094" custRadScaleRad="99660" custRadScaleInc="93570">
        <dgm:presLayoutVars>
          <dgm:bulletEnabled val="1"/>
        </dgm:presLayoutVars>
      </dgm:prSet>
      <dgm:spPr/>
    </dgm:pt>
    <dgm:pt modelId="{0DFDAF4C-3224-4F39-B5AF-09812BF58B30}" type="pres">
      <dgm:prSet presAssocID="{5518C6AC-79AC-4147-B4BE-FC854BFA9C2F}" presName="spNode" presStyleCnt="0"/>
      <dgm:spPr/>
    </dgm:pt>
    <dgm:pt modelId="{E9ABA9FC-AE86-4735-8373-B37633421D55}" type="pres">
      <dgm:prSet presAssocID="{97AEA3FD-2142-43C9-875C-B51421CBD30E}" presName="sibTrans" presStyleLbl="sibTrans1D1" presStyleIdx="8" presStyleCnt="13"/>
      <dgm:spPr/>
    </dgm:pt>
    <dgm:pt modelId="{0B23E3B7-93E5-4B40-A3C2-0B6533E4DE84}" type="pres">
      <dgm:prSet presAssocID="{5A3C4191-7F59-4B5C-B767-DC9FADC34F25}" presName="node" presStyleLbl="node1" presStyleIdx="9" presStyleCnt="13" custScaleX="188820" custScaleY="140094" custRadScaleRad="97033" custRadScaleInc="57029">
        <dgm:presLayoutVars>
          <dgm:bulletEnabled val="1"/>
        </dgm:presLayoutVars>
      </dgm:prSet>
      <dgm:spPr/>
    </dgm:pt>
    <dgm:pt modelId="{665166FC-ADFE-43A4-8A78-568ECE205BD2}" type="pres">
      <dgm:prSet presAssocID="{5A3C4191-7F59-4B5C-B767-DC9FADC34F25}" presName="spNode" presStyleCnt="0"/>
      <dgm:spPr/>
    </dgm:pt>
    <dgm:pt modelId="{940C9222-DF9D-4F39-819D-C213E0D27C80}" type="pres">
      <dgm:prSet presAssocID="{1CF6380F-5080-47EF-9505-0C1195556924}" presName="sibTrans" presStyleLbl="sibTrans1D1" presStyleIdx="9" presStyleCnt="13"/>
      <dgm:spPr/>
    </dgm:pt>
    <dgm:pt modelId="{4AC1FB19-8994-494F-8764-6F4D2AC879B2}" type="pres">
      <dgm:prSet presAssocID="{4DF999E7-D0D5-4314-B179-12AE6589830F}" presName="node" presStyleLbl="node1" presStyleIdx="10" presStyleCnt="13" custScaleX="188820" custScaleY="140094">
        <dgm:presLayoutVars>
          <dgm:bulletEnabled val="1"/>
        </dgm:presLayoutVars>
      </dgm:prSet>
      <dgm:spPr/>
    </dgm:pt>
    <dgm:pt modelId="{FC69DC04-AA99-4E4D-A480-85B4558EEBCD}" type="pres">
      <dgm:prSet presAssocID="{4DF999E7-D0D5-4314-B179-12AE6589830F}" presName="spNode" presStyleCnt="0"/>
      <dgm:spPr/>
    </dgm:pt>
    <dgm:pt modelId="{0769F42A-9858-495A-886F-E713FA9F4B50}" type="pres">
      <dgm:prSet presAssocID="{0C4ECA89-07EE-42DC-80C4-99290F3C4C75}" presName="sibTrans" presStyleLbl="sibTrans1D1" presStyleIdx="10" presStyleCnt="13"/>
      <dgm:spPr/>
    </dgm:pt>
    <dgm:pt modelId="{815DC15D-A127-4032-9031-CA6E2AA57615}" type="pres">
      <dgm:prSet presAssocID="{C25AC243-DE2A-43FE-8201-1D9BCCCBEE9F}" presName="node" presStyleLbl="node1" presStyleIdx="11" presStyleCnt="13" custScaleX="188820" custScaleY="140094" custRadScaleRad="99971" custRadScaleInc="-65656">
        <dgm:presLayoutVars>
          <dgm:bulletEnabled val="1"/>
        </dgm:presLayoutVars>
      </dgm:prSet>
      <dgm:spPr/>
    </dgm:pt>
    <dgm:pt modelId="{F694C0B1-4507-4547-8514-DF61B7D5B3C5}" type="pres">
      <dgm:prSet presAssocID="{C25AC243-DE2A-43FE-8201-1D9BCCCBEE9F}" presName="spNode" presStyleCnt="0"/>
      <dgm:spPr/>
    </dgm:pt>
    <dgm:pt modelId="{383E73C0-0768-43AA-98A2-D27E59C1BCA1}" type="pres">
      <dgm:prSet presAssocID="{84DB3528-A918-4A7F-A3AB-7A0AE2C1369D}" presName="sibTrans" presStyleLbl="sibTrans1D1" presStyleIdx="11" presStyleCnt="13"/>
      <dgm:spPr/>
    </dgm:pt>
    <dgm:pt modelId="{D07E4D6A-DD8A-410C-A177-7F6DD13AA77F}" type="pres">
      <dgm:prSet presAssocID="{1D614608-2689-4BE4-AB50-DD0465307E19}" presName="node" presStyleLbl="node1" presStyleIdx="12" presStyleCnt="13" custScaleX="188820" custScaleY="140094" custRadScaleRad="100175" custRadScaleInc="-79463">
        <dgm:presLayoutVars>
          <dgm:bulletEnabled val="1"/>
        </dgm:presLayoutVars>
      </dgm:prSet>
      <dgm:spPr/>
    </dgm:pt>
    <dgm:pt modelId="{FFAF42E4-D4A0-4232-BE71-193B0BDAC801}" type="pres">
      <dgm:prSet presAssocID="{1D614608-2689-4BE4-AB50-DD0465307E19}" presName="spNode" presStyleCnt="0"/>
      <dgm:spPr/>
    </dgm:pt>
    <dgm:pt modelId="{238353B8-14BC-49BC-87F7-B1D969DBB798}" type="pres">
      <dgm:prSet presAssocID="{9161ACEA-81EB-4AE1-90EE-09F9290C16DB}" presName="sibTrans" presStyleLbl="sibTrans1D1" presStyleIdx="12" presStyleCnt="13"/>
      <dgm:spPr/>
    </dgm:pt>
  </dgm:ptLst>
  <dgm:cxnLst>
    <dgm:cxn modelId="{663EF606-DDAF-4CAD-91F7-C07ECE1DE9E3}" type="presOf" srcId="{27545237-0A8F-4213-9133-B06FB48E60BD}" destId="{E20AE998-31F6-4E0A-9843-CFB8AC738728}" srcOrd="0" destOrd="0" presId="urn:microsoft.com/office/officeart/2005/8/layout/cycle6"/>
    <dgm:cxn modelId="{479AF20E-2D78-4960-84E5-633184469592}" type="presOf" srcId="{97AEA3FD-2142-43C9-875C-B51421CBD30E}" destId="{E9ABA9FC-AE86-4735-8373-B37633421D55}" srcOrd="0" destOrd="0" presId="urn:microsoft.com/office/officeart/2005/8/layout/cycle6"/>
    <dgm:cxn modelId="{3CE57712-60E5-4B37-ABD3-52634A045D6C}" type="presOf" srcId="{1D614608-2689-4BE4-AB50-DD0465307E19}" destId="{D07E4D6A-DD8A-410C-A177-7F6DD13AA77F}" srcOrd="0" destOrd="0" presId="urn:microsoft.com/office/officeart/2005/8/layout/cycle6"/>
    <dgm:cxn modelId="{4FF1F61F-96BB-4B8E-B5DC-4FBBCA401EF9}" srcId="{42F602E6-7C6F-4150-BDB6-C906B164A1E7}" destId="{87A316DC-0CE5-4A23-8656-A065DF42A1C5}" srcOrd="1" destOrd="0" parTransId="{08D70438-9296-4D91-AC71-389FD083BFE8}" sibTransId="{1188E271-8218-40C3-8D43-61FFB5677AFB}"/>
    <dgm:cxn modelId="{8DD6B924-70F2-42BF-BC73-39B0C1BB73A7}" srcId="{42F602E6-7C6F-4150-BDB6-C906B164A1E7}" destId="{5A3C4191-7F59-4B5C-B767-DC9FADC34F25}" srcOrd="9" destOrd="0" parTransId="{1C4E95BB-08A0-4AB4-AC51-1C9E01AA1933}" sibTransId="{1CF6380F-5080-47EF-9505-0C1195556924}"/>
    <dgm:cxn modelId="{FD4EF82A-0A97-41EF-B72C-C93F215C26CB}" type="presOf" srcId="{4DF999E7-D0D5-4314-B179-12AE6589830F}" destId="{4AC1FB19-8994-494F-8764-6F4D2AC879B2}" srcOrd="0" destOrd="0" presId="urn:microsoft.com/office/officeart/2005/8/layout/cycle6"/>
    <dgm:cxn modelId="{4CA85230-5225-493A-B3FB-F457D3C2751A}" srcId="{42F602E6-7C6F-4150-BDB6-C906B164A1E7}" destId="{5518C6AC-79AC-4147-B4BE-FC854BFA9C2F}" srcOrd="8" destOrd="0" parTransId="{8D580397-027C-4DAF-9C9D-BE57D46B05C5}" sibTransId="{97AEA3FD-2142-43C9-875C-B51421CBD30E}"/>
    <dgm:cxn modelId="{AB6C5032-06ED-4660-84D9-F682A2FC35E4}" srcId="{42F602E6-7C6F-4150-BDB6-C906B164A1E7}" destId="{1D614608-2689-4BE4-AB50-DD0465307E19}" srcOrd="12" destOrd="0" parTransId="{633CEA01-FAAC-43AC-9AF1-8EB9D7958B04}" sibTransId="{9161ACEA-81EB-4AE1-90EE-09F9290C16DB}"/>
    <dgm:cxn modelId="{7B85C232-93D0-439D-B690-19BA4F962A12}" type="presOf" srcId="{07FC7297-160B-47F8-8554-427793443918}" destId="{06957924-53BE-4AD4-A9E2-84A64079A948}" srcOrd="0" destOrd="0" presId="urn:microsoft.com/office/officeart/2005/8/layout/cycle6"/>
    <dgm:cxn modelId="{6C5DD540-CE56-4D0B-A0EA-7B43927F4DC4}" type="presOf" srcId="{0B0C6B67-596E-42D9-9C5F-7C3655240A04}" destId="{91C6BE60-66FD-4DED-A018-3C12AAAC7CBC}" srcOrd="0" destOrd="0" presId="urn:microsoft.com/office/officeart/2005/8/layout/cycle6"/>
    <dgm:cxn modelId="{D45E105E-2804-4D05-B003-51299E06BB3D}" type="presOf" srcId="{9161ACEA-81EB-4AE1-90EE-09F9290C16DB}" destId="{238353B8-14BC-49BC-87F7-B1D969DBB798}" srcOrd="0" destOrd="0" presId="urn:microsoft.com/office/officeart/2005/8/layout/cycle6"/>
    <dgm:cxn modelId="{38763648-E8AA-4A58-BF59-EB3112D824A4}" type="presOf" srcId="{6AA1AA4F-6F24-4DDA-A4EE-E32DB9874C43}" destId="{C326B18A-7B9A-4074-BEC2-B97119FBB7D2}" srcOrd="0" destOrd="0" presId="urn:microsoft.com/office/officeart/2005/8/layout/cycle6"/>
    <dgm:cxn modelId="{37AF5148-9905-4EFE-8926-42D8D2F5D321}" srcId="{42F602E6-7C6F-4150-BDB6-C906B164A1E7}" destId="{0B0C6B67-596E-42D9-9C5F-7C3655240A04}" srcOrd="5" destOrd="0" parTransId="{E49B8EB2-C6FF-47E0-9414-7222E59ADE8C}" sibTransId="{C5D78E20-DCDC-4B17-A38E-C802510A22C0}"/>
    <dgm:cxn modelId="{5C3B6449-F55B-4821-908A-47C4E2C90044}" type="presOf" srcId="{87A316DC-0CE5-4A23-8656-A065DF42A1C5}" destId="{84D9B3A6-E551-4652-94D0-8203AA1F3A70}" srcOrd="0" destOrd="0" presId="urn:microsoft.com/office/officeart/2005/8/layout/cycle6"/>
    <dgm:cxn modelId="{F7A7104A-4DB4-45EB-80D9-3178285A1555}" type="presOf" srcId="{5518C6AC-79AC-4147-B4BE-FC854BFA9C2F}" destId="{9E78EA56-290C-4EA1-88A3-690ACC690E9B}" srcOrd="0" destOrd="0" presId="urn:microsoft.com/office/officeart/2005/8/layout/cycle6"/>
    <dgm:cxn modelId="{324DA76F-D870-4626-BAFD-B02C023A0D24}" srcId="{42F602E6-7C6F-4150-BDB6-C906B164A1E7}" destId="{6AA1AA4F-6F24-4DDA-A4EE-E32DB9874C43}" srcOrd="7" destOrd="0" parTransId="{D40B4C02-71AB-4C2C-9D66-7F1FFA1C02A3}" sibTransId="{B369DED9-9486-46EC-A57A-29001B68EB89}"/>
    <dgm:cxn modelId="{DB591771-1B9F-4396-B1F1-B4DC827D3F14}" srcId="{42F602E6-7C6F-4150-BDB6-C906B164A1E7}" destId="{C25AC243-DE2A-43FE-8201-1D9BCCCBEE9F}" srcOrd="11" destOrd="0" parTransId="{D7A23A48-752B-4685-9475-1853A55D3E98}" sibTransId="{84DB3528-A918-4A7F-A3AB-7A0AE2C1369D}"/>
    <dgm:cxn modelId="{E9D04D52-85ED-4D4D-9448-FC520917E532}" srcId="{42F602E6-7C6F-4150-BDB6-C906B164A1E7}" destId="{57526CC6-6CDE-4407-9750-766AE1A7F964}" srcOrd="2" destOrd="0" parTransId="{14CB357C-A1D7-47D9-81D9-D642E38C55EE}" sibTransId="{27545237-0A8F-4213-9133-B06FB48E60BD}"/>
    <dgm:cxn modelId="{2A4D0E7A-52F9-4134-B753-3F0CC2344162}" type="presOf" srcId="{1188E271-8218-40C3-8D43-61FFB5677AFB}" destId="{547449A4-8442-400F-B751-1B2296EB924D}" srcOrd="0" destOrd="0" presId="urn:microsoft.com/office/officeart/2005/8/layout/cycle6"/>
    <dgm:cxn modelId="{6E33857B-6737-4BD2-908D-E58F6642EB41}" type="presOf" srcId="{57526CC6-6CDE-4407-9750-766AE1A7F964}" destId="{FD97DF12-C5EB-4938-B170-620F86DF892A}" srcOrd="0" destOrd="0" presId="urn:microsoft.com/office/officeart/2005/8/layout/cycle6"/>
    <dgm:cxn modelId="{B5D0B283-7ACD-4D91-863A-4DB621A88C6E}" type="presOf" srcId="{DD3E3F37-1AEE-4E6E-98CF-FF52C8708BC1}" destId="{DF09D593-95BC-4F16-9764-BC69A8EAC8E3}" srcOrd="0" destOrd="0" presId="urn:microsoft.com/office/officeart/2005/8/layout/cycle6"/>
    <dgm:cxn modelId="{F6CE2084-2938-4DC3-AFE0-DBFF7E91B5B4}" type="presOf" srcId="{C5D78E20-DCDC-4B17-A38E-C802510A22C0}" destId="{97FEDDC8-363B-40D2-A42C-EB33CB177414}" srcOrd="0" destOrd="0" presId="urn:microsoft.com/office/officeart/2005/8/layout/cycle6"/>
    <dgm:cxn modelId="{AE534587-8C71-4BDE-AF56-C17388729B20}" srcId="{42F602E6-7C6F-4150-BDB6-C906B164A1E7}" destId="{4DF999E7-D0D5-4314-B179-12AE6589830F}" srcOrd="10" destOrd="0" parTransId="{26D696C5-51E8-4E5A-A7F5-CD5461C98614}" sibTransId="{0C4ECA89-07EE-42DC-80C4-99290F3C4C75}"/>
    <dgm:cxn modelId="{A216A395-D09F-4358-90A9-540B8E478971}" type="presOf" srcId="{77DA31FD-20F1-435B-9EB8-3B3879D85D2F}" destId="{A0489F6B-71A4-4C88-BC53-FAA4CB845096}" srcOrd="0" destOrd="0" presId="urn:microsoft.com/office/officeart/2005/8/layout/cycle6"/>
    <dgm:cxn modelId="{5486929D-2C47-4A86-A22E-2465E3E38DC9}" type="presOf" srcId="{B369DED9-9486-46EC-A57A-29001B68EB89}" destId="{AA5F2017-0A53-4131-A4E8-D4FB7BEC8913}" srcOrd="0" destOrd="0" presId="urn:microsoft.com/office/officeart/2005/8/layout/cycle6"/>
    <dgm:cxn modelId="{29167CA3-CABE-4A67-90A3-F33A68A14AAB}" type="presOf" srcId="{42F602E6-7C6F-4150-BDB6-C906B164A1E7}" destId="{E07F080C-38E7-4A73-ABEC-BB4FF749CB84}" srcOrd="0" destOrd="0" presId="urn:microsoft.com/office/officeart/2005/8/layout/cycle6"/>
    <dgm:cxn modelId="{0E65BCA6-FFEA-473A-B26D-05D48D1A75C2}" srcId="{42F602E6-7C6F-4150-BDB6-C906B164A1E7}" destId="{DD3E3F37-1AEE-4E6E-98CF-FF52C8708BC1}" srcOrd="4" destOrd="0" parTransId="{7E697EAF-A39A-4F48-A56D-7754AF5E393C}" sibTransId="{1EAB37D9-3EDD-42FE-AAB4-DD0A27EF114B}"/>
    <dgm:cxn modelId="{80F8C5B2-D5B5-4348-8809-299BF2DDA429}" type="presOf" srcId="{5A3C4191-7F59-4B5C-B767-DC9FADC34F25}" destId="{0B23E3B7-93E5-4B40-A3C2-0B6533E4DE84}" srcOrd="0" destOrd="0" presId="urn:microsoft.com/office/officeart/2005/8/layout/cycle6"/>
    <dgm:cxn modelId="{D7771FB9-047E-4331-9672-E4979728662A}" srcId="{42F602E6-7C6F-4150-BDB6-C906B164A1E7}" destId="{07FC7297-160B-47F8-8554-427793443918}" srcOrd="3" destOrd="0" parTransId="{363F33AD-C354-459C-BA4A-461468664A63}" sibTransId="{77DA31FD-20F1-435B-9EB8-3B3879D85D2F}"/>
    <dgm:cxn modelId="{58500CBC-2D66-4D47-9C6B-8002FB765CE8}" type="presOf" srcId="{ECEF3281-4548-4DA7-A0FC-5454A0C47C71}" destId="{F6F2A236-A2B6-4B82-AB9C-1E4669BF99C7}" srcOrd="0" destOrd="0" presId="urn:microsoft.com/office/officeart/2005/8/layout/cycle6"/>
    <dgm:cxn modelId="{CD6DDAC2-602D-4240-BDA7-89B7B82F93A7}" srcId="{42F602E6-7C6F-4150-BDB6-C906B164A1E7}" destId="{C459FD9C-3F2E-45E9-AB12-BFF37692412D}" srcOrd="6" destOrd="0" parTransId="{EE47B3A5-D856-4F8B-B1E2-B56FC14F1F4A}" sibTransId="{A097AFFC-439C-41E2-98DC-73BDE4C9A283}"/>
    <dgm:cxn modelId="{651570C3-C7FD-4B31-9A48-249D7D95336B}" type="presOf" srcId="{A097AFFC-439C-41E2-98DC-73BDE4C9A283}" destId="{2A7AEDB8-E0C5-4C3C-B9AE-951A7B650C41}" srcOrd="0" destOrd="0" presId="urn:microsoft.com/office/officeart/2005/8/layout/cycle6"/>
    <dgm:cxn modelId="{E27F69D3-F98A-4BF6-A4CE-565301AD7082}" type="presOf" srcId="{27ECB6FD-7BA1-4E5B-A701-526793B528F7}" destId="{640B23F6-394B-4936-AAF2-3A19D6FC975F}" srcOrd="0" destOrd="0" presId="urn:microsoft.com/office/officeart/2005/8/layout/cycle6"/>
    <dgm:cxn modelId="{41C458D9-15C1-4B3A-AE3C-795C975CC0E4}" type="presOf" srcId="{C459FD9C-3F2E-45E9-AB12-BFF37692412D}" destId="{2BB8420E-A85C-4206-ACC1-53077379DC2F}" srcOrd="0" destOrd="0" presId="urn:microsoft.com/office/officeart/2005/8/layout/cycle6"/>
    <dgm:cxn modelId="{CE4FA9D9-9A99-42E9-BE0C-DB39A92B66F7}" type="presOf" srcId="{1EAB37D9-3EDD-42FE-AAB4-DD0A27EF114B}" destId="{7CF2D118-8EE6-4695-A6E5-0C303D7AA0B0}" srcOrd="0" destOrd="0" presId="urn:microsoft.com/office/officeart/2005/8/layout/cycle6"/>
    <dgm:cxn modelId="{CBFE89E3-BB06-45C6-85BB-60359DC73958}" type="presOf" srcId="{1CF6380F-5080-47EF-9505-0C1195556924}" destId="{940C9222-DF9D-4F39-819D-C213E0D27C80}" srcOrd="0" destOrd="0" presId="urn:microsoft.com/office/officeart/2005/8/layout/cycle6"/>
    <dgm:cxn modelId="{7A2F5FEA-BD2E-4F62-A224-7398337E3DFD}" type="presOf" srcId="{C25AC243-DE2A-43FE-8201-1D9BCCCBEE9F}" destId="{815DC15D-A127-4032-9031-CA6E2AA57615}" srcOrd="0" destOrd="0" presId="urn:microsoft.com/office/officeart/2005/8/layout/cycle6"/>
    <dgm:cxn modelId="{C94C8DF5-E9B8-4CF0-8B5B-A0330BFB51DE}" type="presOf" srcId="{0C4ECA89-07EE-42DC-80C4-99290F3C4C75}" destId="{0769F42A-9858-495A-886F-E713FA9F4B50}" srcOrd="0" destOrd="0" presId="urn:microsoft.com/office/officeart/2005/8/layout/cycle6"/>
    <dgm:cxn modelId="{A2B21CF8-4399-483B-8D7A-0136BD164A89}" srcId="{42F602E6-7C6F-4150-BDB6-C906B164A1E7}" destId="{ECEF3281-4548-4DA7-A0FC-5454A0C47C71}" srcOrd="0" destOrd="0" parTransId="{B100E8EF-20B9-4C20-93CA-4CDFDBC2FFF3}" sibTransId="{27ECB6FD-7BA1-4E5B-A701-526793B528F7}"/>
    <dgm:cxn modelId="{C3F7F5F9-0D17-42D8-8AB3-9C09F02445FF}" type="presOf" srcId="{84DB3528-A918-4A7F-A3AB-7A0AE2C1369D}" destId="{383E73C0-0768-43AA-98A2-D27E59C1BCA1}" srcOrd="0" destOrd="0" presId="urn:microsoft.com/office/officeart/2005/8/layout/cycle6"/>
    <dgm:cxn modelId="{DF59B5B4-74AA-4DF4-910D-7104FA6003C9}" type="presParOf" srcId="{E07F080C-38E7-4A73-ABEC-BB4FF749CB84}" destId="{F6F2A236-A2B6-4B82-AB9C-1E4669BF99C7}" srcOrd="0" destOrd="0" presId="urn:microsoft.com/office/officeart/2005/8/layout/cycle6"/>
    <dgm:cxn modelId="{62E93C95-BF27-44EF-A921-A37BBB13C46F}" type="presParOf" srcId="{E07F080C-38E7-4A73-ABEC-BB4FF749CB84}" destId="{A285DB55-9C8D-4339-9825-C9B95312EDCC}" srcOrd="1" destOrd="0" presId="urn:microsoft.com/office/officeart/2005/8/layout/cycle6"/>
    <dgm:cxn modelId="{F6D55AD2-BC72-4FF7-AB9E-214541A40025}" type="presParOf" srcId="{E07F080C-38E7-4A73-ABEC-BB4FF749CB84}" destId="{640B23F6-394B-4936-AAF2-3A19D6FC975F}" srcOrd="2" destOrd="0" presId="urn:microsoft.com/office/officeart/2005/8/layout/cycle6"/>
    <dgm:cxn modelId="{59030054-BA95-4B21-8239-6FF03701E99A}" type="presParOf" srcId="{E07F080C-38E7-4A73-ABEC-BB4FF749CB84}" destId="{84D9B3A6-E551-4652-94D0-8203AA1F3A70}" srcOrd="3" destOrd="0" presId="urn:microsoft.com/office/officeart/2005/8/layout/cycle6"/>
    <dgm:cxn modelId="{65B98316-5908-4D87-B249-2DC638BD5843}" type="presParOf" srcId="{E07F080C-38E7-4A73-ABEC-BB4FF749CB84}" destId="{8E8DF487-0C41-42AC-89C8-CBFB6CF8AF29}" srcOrd="4" destOrd="0" presId="urn:microsoft.com/office/officeart/2005/8/layout/cycle6"/>
    <dgm:cxn modelId="{1174AF5A-F04A-4017-BAF7-8EAA6186063C}" type="presParOf" srcId="{E07F080C-38E7-4A73-ABEC-BB4FF749CB84}" destId="{547449A4-8442-400F-B751-1B2296EB924D}" srcOrd="5" destOrd="0" presId="urn:microsoft.com/office/officeart/2005/8/layout/cycle6"/>
    <dgm:cxn modelId="{87760FAC-A25F-45D7-9A95-F76447B03AF8}" type="presParOf" srcId="{E07F080C-38E7-4A73-ABEC-BB4FF749CB84}" destId="{FD97DF12-C5EB-4938-B170-620F86DF892A}" srcOrd="6" destOrd="0" presId="urn:microsoft.com/office/officeart/2005/8/layout/cycle6"/>
    <dgm:cxn modelId="{A2956BC1-CF5C-4322-BDA2-F6C0708983BF}" type="presParOf" srcId="{E07F080C-38E7-4A73-ABEC-BB4FF749CB84}" destId="{C7DA8B62-E788-4021-A959-73B30620D6C0}" srcOrd="7" destOrd="0" presId="urn:microsoft.com/office/officeart/2005/8/layout/cycle6"/>
    <dgm:cxn modelId="{B631B6C1-3D78-4044-BF46-90DA3F918F75}" type="presParOf" srcId="{E07F080C-38E7-4A73-ABEC-BB4FF749CB84}" destId="{E20AE998-31F6-4E0A-9843-CFB8AC738728}" srcOrd="8" destOrd="0" presId="urn:microsoft.com/office/officeart/2005/8/layout/cycle6"/>
    <dgm:cxn modelId="{A306A596-9729-40EE-8330-C6CB7734AA49}" type="presParOf" srcId="{E07F080C-38E7-4A73-ABEC-BB4FF749CB84}" destId="{06957924-53BE-4AD4-A9E2-84A64079A948}" srcOrd="9" destOrd="0" presId="urn:microsoft.com/office/officeart/2005/8/layout/cycle6"/>
    <dgm:cxn modelId="{4781D1FE-973A-4D12-A122-4F60A9B2AF05}" type="presParOf" srcId="{E07F080C-38E7-4A73-ABEC-BB4FF749CB84}" destId="{07414F22-9BEA-4FDD-9473-EAA0EAC19E02}" srcOrd="10" destOrd="0" presId="urn:microsoft.com/office/officeart/2005/8/layout/cycle6"/>
    <dgm:cxn modelId="{1FE3B615-2476-49FA-863E-F9F88358B01D}" type="presParOf" srcId="{E07F080C-38E7-4A73-ABEC-BB4FF749CB84}" destId="{A0489F6B-71A4-4C88-BC53-FAA4CB845096}" srcOrd="11" destOrd="0" presId="urn:microsoft.com/office/officeart/2005/8/layout/cycle6"/>
    <dgm:cxn modelId="{BB90F544-1887-4F2A-9E64-009D5DF9B3CC}" type="presParOf" srcId="{E07F080C-38E7-4A73-ABEC-BB4FF749CB84}" destId="{DF09D593-95BC-4F16-9764-BC69A8EAC8E3}" srcOrd="12" destOrd="0" presId="urn:microsoft.com/office/officeart/2005/8/layout/cycle6"/>
    <dgm:cxn modelId="{5C47B7C7-A29E-4369-AA45-5420C4B83819}" type="presParOf" srcId="{E07F080C-38E7-4A73-ABEC-BB4FF749CB84}" destId="{6CC96888-370B-45BA-ADE0-E14D6BEAC716}" srcOrd="13" destOrd="0" presId="urn:microsoft.com/office/officeart/2005/8/layout/cycle6"/>
    <dgm:cxn modelId="{EF702942-51A4-43F9-82CE-77D0A67D2583}" type="presParOf" srcId="{E07F080C-38E7-4A73-ABEC-BB4FF749CB84}" destId="{7CF2D118-8EE6-4695-A6E5-0C303D7AA0B0}" srcOrd="14" destOrd="0" presId="urn:microsoft.com/office/officeart/2005/8/layout/cycle6"/>
    <dgm:cxn modelId="{3534FD25-0F53-402D-9C7E-E0AF9EFA9C29}" type="presParOf" srcId="{E07F080C-38E7-4A73-ABEC-BB4FF749CB84}" destId="{91C6BE60-66FD-4DED-A018-3C12AAAC7CBC}" srcOrd="15" destOrd="0" presId="urn:microsoft.com/office/officeart/2005/8/layout/cycle6"/>
    <dgm:cxn modelId="{B3A1C601-4C74-4884-B23D-7290A0A0113F}" type="presParOf" srcId="{E07F080C-38E7-4A73-ABEC-BB4FF749CB84}" destId="{EAFD96CF-3283-4151-A5B2-3ECB78AFFF66}" srcOrd="16" destOrd="0" presId="urn:microsoft.com/office/officeart/2005/8/layout/cycle6"/>
    <dgm:cxn modelId="{8E7EEAB7-FF30-4CFF-8461-D803047F5229}" type="presParOf" srcId="{E07F080C-38E7-4A73-ABEC-BB4FF749CB84}" destId="{97FEDDC8-363B-40D2-A42C-EB33CB177414}" srcOrd="17" destOrd="0" presId="urn:microsoft.com/office/officeart/2005/8/layout/cycle6"/>
    <dgm:cxn modelId="{4F9B3F11-86D3-456C-B2E6-EFC6144ACFC0}" type="presParOf" srcId="{E07F080C-38E7-4A73-ABEC-BB4FF749CB84}" destId="{2BB8420E-A85C-4206-ACC1-53077379DC2F}" srcOrd="18" destOrd="0" presId="urn:microsoft.com/office/officeart/2005/8/layout/cycle6"/>
    <dgm:cxn modelId="{B8171DCB-AA93-45B3-A418-C6A412EF5438}" type="presParOf" srcId="{E07F080C-38E7-4A73-ABEC-BB4FF749CB84}" destId="{62E8060E-C97F-4D94-8F5B-2F0EBA80C43A}" srcOrd="19" destOrd="0" presId="urn:microsoft.com/office/officeart/2005/8/layout/cycle6"/>
    <dgm:cxn modelId="{36027325-C437-48BD-AE55-5763E724CB32}" type="presParOf" srcId="{E07F080C-38E7-4A73-ABEC-BB4FF749CB84}" destId="{2A7AEDB8-E0C5-4C3C-B9AE-951A7B650C41}" srcOrd="20" destOrd="0" presId="urn:microsoft.com/office/officeart/2005/8/layout/cycle6"/>
    <dgm:cxn modelId="{38F181DF-49A7-46C2-97BC-48A805BE6A2F}" type="presParOf" srcId="{E07F080C-38E7-4A73-ABEC-BB4FF749CB84}" destId="{C326B18A-7B9A-4074-BEC2-B97119FBB7D2}" srcOrd="21" destOrd="0" presId="urn:microsoft.com/office/officeart/2005/8/layout/cycle6"/>
    <dgm:cxn modelId="{49ED4155-5CAF-418F-8FCB-502E8365D1EF}" type="presParOf" srcId="{E07F080C-38E7-4A73-ABEC-BB4FF749CB84}" destId="{DC2864F3-5036-4DD8-82A4-FA6089ED5C75}" srcOrd="22" destOrd="0" presId="urn:microsoft.com/office/officeart/2005/8/layout/cycle6"/>
    <dgm:cxn modelId="{4E329A55-8E1A-4E93-835F-EEDA296A543D}" type="presParOf" srcId="{E07F080C-38E7-4A73-ABEC-BB4FF749CB84}" destId="{AA5F2017-0A53-4131-A4E8-D4FB7BEC8913}" srcOrd="23" destOrd="0" presId="urn:microsoft.com/office/officeart/2005/8/layout/cycle6"/>
    <dgm:cxn modelId="{DE5E4689-21DB-4AF0-863E-9373B69568B6}" type="presParOf" srcId="{E07F080C-38E7-4A73-ABEC-BB4FF749CB84}" destId="{9E78EA56-290C-4EA1-88A3-690ACC690E9B}" srcOrd="24" destOrd="0" presId="urn:microsoft.com/office/officeart/2005/8/layout/cycle6"/>
    <dgm:cxn modelId="{0E93AAD4-EBCF-4393-B676-370CBC41DAE3}" type="presParOf" srcId="{E07F080C-38E7-4A73-ABEC-BB4FF749CB84}" destId="{0DFDAF4C-3224-4F39-B5AF-09812BF58B30}" srcOrd="25" destOrd="0" presId="urn:microsoft.com/office/officeart/2005/8/layout/cycle6"/>
    <dgm:cxn modelId="{6F4B76C1-48AE-45CC-96E5-97C241E452EC}" type="presParOf" srcId="{E07F080C-38E7-4A73-ABEC-BB4FF749CB84}" destId="{E9ABA9FC-AE86-4735-8373-B37633421D55}" srcOrd="26" destOrd="0" presId="urn:microsoft.com/office/officeart/2005/8/layout/cycle6"/>
    <dgm:cxn modelId="{E05A6396-F6D8-4005-BD4B-60715695A02D}" type="presParOf" srcId="{E07F080C-38E7-4A73-ABEC-BB4FF749CB84}" destId="{0B23E3B7-93E5-4B40-A3C2-0B6533E4DE84}" srcOrd="27" destOrd="0" presId="urn:microsoft.com/office/officeart/2005/8/layout/cycle6"/>
    <dgm:cxn modelId="{8B1FCC88-9620-489F-A354-207A1E3D6AE2}" type="presParOf" srcId="{E07F080C-38E7-4A73-ABEC-BB4FF749CB84}" destId="{665166FC-ADFE-43A4-8A78-568ECE205BD2}" srcOrd="28" destOrd="0" presId="urn:microsoft.com/office/officeart/2005/8/layout/cycle6"/>
    <dgm:cxn modelId="{F05D5381-9042-4C5E-BE76-63B10D8595F2}" type="presParOf" srcId="{E07F080C-38E7-4A73-ABEC-BB4FF749CB84}" destId="{940C9222-DF9D-4F39-819D-C213E0D27C80}" srcOrd="29" destOrd="0" presId="urn:microsoft.com/office/officeart/2005/8/layout/cycle6"/>
    <dgm:cxn modelId="{F9E78320-9704-4728-A241-267626257D45}" type="presParOf" srcId="{E07F080C-38E7-4A73-ABEC-BB4FF749CB84}" destId="{4AC1FB19-8994-494F-8764-6F4D2AC879B2}" srcOrd="30" destOrd="0" presId="urn:microsoft.com/office/officeart/2005/8/layout/cycle6"/>
    <dgm:cxn modelId="{46072689-9D2D-44C8-87D1-B4B4855AAC17}" type="presParOf" srcId="{E07F080C-38E7-4A73-ABEC-BB4FF749CB84}" destId="{FC69DC04-AA99-4E4D-A480-85B4558EEBCD}" srcOrd="31" destOrd="0" presId="urn:microsoft.com/office/officeart/2005/8/layout/cycle6"/>
    <dgm:cxn modelId="{B609F70D-B9DF-4583-BF50-2A7F2A91ABCA}" type="presParOf" srcId="{E07F080C-38E7-4A73-ABEC-BB4FF749CB84}" destId="{0769F42A-9858-495A-886F-E713FA9F4B50}" srcOrd="32" destOrd="0" presId="urn:microsoft.com/office/officeart/2005/8/layout/cycle6"/>
    <dgm:cxn modelId="{E35AC84F-0399-430F-A277-501D9757633E}" type="presParOf" srcId="{E07F080C-38E7-4A73-ABEC-BB4FF749CB84}" destId="{815DC15D-A127-4032-9031-CA6E2AA57615}" srcOrd="33" destOrd="0" presId="urn:microsoft.com/office/officeart/2005/8/layout/cycle6"/>
    <dgm:cxn modelId="{9B5AB7A4-EB92-4FAD-AB00-87965F0704A9}" type="presParOf" srcId="{E07F080C-38E7-4A73-ABEC-BB4FF749CB84}" destId="{F694C0B1-4507-4547-8514-DF61B7D5B3C5}" srcOrd="34" destOrd="0" presId="urn:microsoft.com/office/officeart/2005/8/layout/cycle6"/>
    <dgm:cxn modelId="{D1060031-1A33-4DE0-B6CE-336A80AA1B97}" type="presParOf" srcId="{E07F080C-38E7-4A73-ABEC-BB4FF749CB84}" destId="{383E73C0-0768-43AA-98A2-D27E59C1BCA1}" srcOrd="35" destOrd="0" presId="urn:microsoft.com/office/officeart/2005/8/layout/cycle6"/>
    <dgm:cxn modelId="{09F8A3A8-B4B0-4799-83E8-3580E292D7D5}" type="presParOf" srcId="{E07F080C-38E7-4A73-ABEC-BB4FF749CB84}" destId="{D07E4D6A-DD8A-410C-A177-7F6DD13AA77F}" srcOrd="36" destOrd="0" presId="urn:microsoft.com/office/officeart/2005/8/layout/cycle6"/>
    <dgm:cxn modelId="{ADE241D6-6E0C-497D-BF51-D6A96308B5DC}" type="presParOf" srcId="{E07F080C-38E7-4A73-ABEC-BB4FF749CB84}" destId="{FFAF42E4-D4A0-4232-BE71-193B0BDAC801}" srcOrd="37" destOrd="0" presId="urn:microsoft.com/office/officeart/2005/8/layout/cycle6"/>
    <dgm:cxn modelId="{65009ABC-5CE3-4B5B-AC83-ABC4210FDAEB}" type="presParOf" srcId="{E07F080C-38E7-4A73-ABEC-BB4FF749CB84}" destId="{238353B8-14BC-49BC-87F7-B1D969DBB798}" srcOrd="3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6A7D2-6D78-4A1D-A296-89637CAA4325}">
      <dsp:nvSpPr>
        <dsp:cNvPr id="0" name=""/>
        <dsp:cNvSpPr/>
      </dsp:nvSpPr>
      <dsp:spPr>
        <a:xfrm>
          <a:off x="601586" y="580"/>
          <a:ext cx="2631940" cy="1579164"/>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WPATH </a:t>
          </a:r>
        </a:p>
        <a:p>
          <a:pPr marL="0" lvl="0" indent="0" algn="ctr" defTabSz="666750">
            <a:lnSpc>
              <a:spcPct val="90000"/>
            </a:lnSpc>
            <a:spcBef>
              <a:spcPct val="0"/>
            </a:spcBef>
            <a:spcAft>
              <a:spcPct val="35000"/>
            </a:spcAft>
            <a:buNone/>
          </a:pPr>
          <a:r>
            <a:rPr lang="en-US" sz="1500" kern="1200" dirty="0"/>
            <a:t>1:11,900 to 1:45,000 M-F; 1:30,400 to 1:200,000 F-M - # of Transgender Persons</a:t>
          </a:r>
        </a:p>
        <a:p>
          <a:pPr marL="0" lvl="0" indent="0" algn="ctr" defTabSz="666750">
            <a:lnSpc>
              <a:spcPct val="90000"/>
            </a:lnSpc>
            <a:spcBef>
              <a:spcPct val="0"/>
            </a:spcBef>
            <a:spcAft>
              <a:spcPct val="35000"/>
            </a:spcAft>
            <a:buNone/>
          </a:pPr>
          <a:endParaRPr lang="en-US" sz="1500" kern="1200" dirty="0"/>
        </a:p>
      </dsp:txBody>
      <dsp:txXfrm>
        <a:off x="601586" y="580"/>
        <a:ext cx="2631940" cy="1579164"/>
      </dsp:txXfrm>
    </dsp:sp>
    <dsp:sp modelId="{6731C2C4-398E-4350-87B3-169B15F19008}">
      <dsp:nvSpPr>
        <dsp:cNvPr id="0" name=""/>
        <dsp:cNvSpPr/>
      </dsp:nvSpPr>
      <dsp:spPr>
        <a:xfrm>
          <a:off x="3496721" y="580"/>
          <a:ext cx="2631940" cy="1579164"/>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Royal College of Psychiatrists – 1% in study of 10,000 – ‘gender variant to some extent’</a:t>
          </a:r>
        </a:p>
      </dsp:txBody>
      <dsp:txXfrm>
        <a:off x="3496721" y="580"/>
        <a:ext cx="2631940" cy="1579164"/>
      </dsp:txXfrm>
    </dsp:sp>
    <dsp:sp modelId="{A3443DBB-D805-4E9D-9696-3A398C72A038}">
      <dsp:nvSpPr>
        <dsp:cNvPr id="0" name=""/>
        <dsp:cNvSpPr/>
      </dsp:nvSpPr>
      <dsp:spPr>
        <a:xfrm>
          <a:off x="6391855" y="580"/>
          <a:ext cx="2631940" cy="1579164"/>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Gender Dysphoria </a:t>
          </a:r>
        </a:p>
        <a:p>
          <a:pPr marL="0" lvl="0" indent="0" algn="ctr" defTabSz="666750">
            <a:lnSpc>
              <a:spcPct val="90000"/>
            </a:lnSpc>
            <a:spcBef>
              <a:spcPct val="0"/>
            </a:spcBef>
            <a:spcAft>
              <a:spcPct val="35000"/>
            </a:spcAft>
            <a:buNone/>
          </a:pPr>
          <a:r>
            <a:rPr lang="en-US" sz="1500" kern="1200" dirty="0"/>
            <a:t>1 in 10,000 males </a:t>
          </a:r>
        </a:p>
        <a:p>
          <a:pPr marL="0" lvl="0" indent="0" algn="ctr" defTabSz="666750">
            <a:lnSpc>
              <a:spcPct val="90000"/>
            </a:lnSpc>
            <a:spcBef>
              <a:spcPct val="0"/>
            </a:spcBef>
            <a:spcAft>
              <a:spcPct val="35000"/>
            </a:spcAft>
            <a:buNone/>
          </a:pPr>
          <a:r>
            <a:rPr lang="en-US" sz="1500" kern="1200" dirty="0"/>
            <a:t>1 in 30,000 females</a:t>
          </a:r>
        </a:p>
      </dsp:txBody>
      <dsp:txXfrm>
        <a:off x="6391855" y="580"/>
        <a:ext cx="2631940" cy="1579164"/>
      </dsp:txXfrm>
    </dsp:sp>
    <dsp:sp modelId="{D172238D-38D9-4DF7-B459-A7D2AA9C889C}">
      <dsp:nvSpPr>
        <dsp:cNvPr id="0" name=""/>
        <dsp:cNvSpPr/>
      </dsp:nvSpPr>
      <dsp:spPr>
        <a:xfrm>
          <a:off x="2049153" y="1842938"/>
          <a:ext cx="2631940" cy="1579164"/>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DSM V – 0.005% to 0.014%; </a:t>
          </a:r>
          <a:r>
            <a:rPr lang="en-US" sz="1500" kern="1200" dirty="0" err="1"/>
            <a:t>MtoF</a:t>
          </a:r>
          <a:r>
            <a:rPr lang="en-US" sz="1500" kern="1200" dirty="0"/>
            <a:t>, 0.002% to 0.003% (Gender Dysphoric)</a:t>
          </a:r>
        </a:p>
      </dsp:txBody>
      <dsp:txXfrm>
        <a:off x="2049153" y="1842938"/>
        <a:ext cx="2631940" cy="1579164"/>
      </dsp:txXfrm>
    </dsp:sp>
    <dsp:sp modelId="{04C0EB15-6CC9-468A-87FB-E6636563708D}">
      <dsp:nvSpPr>
        <dsp:cNvPr id="0" name=""/>
        <dsp:cNvSpPr/>
      </dsp:nvSpPr>
      <dsp:spPr>
        <a:xfrm>
          <a:off x="4944288" y="1842938"/>
          <a:ext cx="2631940" cy="1579164"/>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Zucker, 2017</a:t>
          </a:r>
        </a:p>
        <a:p>
          <a:pPr marL="0" lvl="0" indent="0" algn="ctr" defTabSz="666750">
            <a:lnSpc>
              <a:spcPct val="90000"/>
            </a:lnSpc>
            <a:spcBef>
              <a:spcPct val="0"/>
            </a:spcBef>
            <a:spcAft>
              <a:spcPct val="35000"/>
            </a:spcAft>
            <a:buNone/>
          </a:pPr>
          <a:r>
            <a:rPr lang="en-US" sz="1500" kern="1200" dirty="0"/>
            <a:t>0.5% To 1.3% in child/adolescent/adults</a:t>
          </a:r>
        </a:p>
      </dsp:txBody>
      <dsp:txXfrm>
        <a:off x="4944288" y="1842938"/>
        <a:ext cx="2631940" cy="15791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4DCDE-E7AB-4C3E-9A4C-4FA0E466E7B3}">
      <dsp:nvSpPr>
        <dsp:cNvPr id="0" name=""/>
        <dsp:cNvSpPr/>
      </dsp:nvSpPr>
      <dsp:spPr>
        <a:xfrm>
          <a:off x="3458" y="941613"/>
          <a:ext cx="1685407" cy="1070233"/>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EC8F6D-D8BB-4979-BB95-7EFDE7070777}">
      <dsp:nvSpPr>
        <dsp:cNvPr id="0" name=""/>
        <dsp:cNvSpPr/>
      </dsp:nvSpPr>
      <dsp:spPr>
        <a:xfrm>
          <a:off x="190726" y="1119517"/>
          <a:ext cx="1685407" cy="107023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Assessment and Diagnosis</a:t>
          </a:r>
        </a:p>
      </dsp:txBody>
      <dsp:txXfrm>
        <a:off x="222072" y="1150863"/>
        <a:ext cx="1622715" cy="1007541"/>
      </dsp:txXfrm>
    </dsp:sp>
    <dsp:sp modelId="{72C513CF-171A-4A1A-A390-2B80CA618CBA}">
      <dsp:nvSpPr>
        <dsp:cNvPr id="0" name=""/>
        <dsp:cNvSpPr/>
      </dsp:nvSpPr>
      <dsp:spPr>
        <a:xfrm>
          <a:off x="2063400" y="941613"/>
          <a:ext cx="1685407" cy="1070233"/>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EEB1EE-D2D4-47E0-96BF-16BD3FC0760C}">
      <dsp:nvSpPr>
        <dsp:cNvPr id="0" name=""/>
        <dsp:cNvSpPr/>
      </dsp:nvSpPr>
      <dsp:spPr>
        <a:xfrm>
          <a:off x="2250668" y="1119517"/>
          <a:ext cx="1685407" cy="107023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Psychotherapy and/or Support Group – Treat Co-occurring conditions</a:t>
          </a:r>
        </a:p>
      </dsp:txBody>
      <dsp:txXfrm>
        <a:off x="2282014" y="1150863"/>
        <a:ext cx="1622715" cy="1007541"/>
      </dsp:txXfrm>
    </dsp:sp>
    <dsp:sp modelId="{D0753AA0-7118-4A4B-AB88-A504CEE107DE}">
      <dsp:nvSpPr>
        <dsp:cNvPr id="0" name=""/>
        <dsp:cNvSpPr/>
      </dsp:nvSpPr>
      <dsp:spPr>
        <a:xfrm>
          <a:off x="4123342" y="941613"/>
          <a:ext cx="1685407" cy="1070233"/>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643744-5FEC-406E-93E6-205FEAFFF191}">
      <dsp:nvSpPr>
        <dsp:cNvPr id="0" name=""/>
        <dsp:cNvSpPr/>
      </dsp:nvSpPr>
      <dsp:spPr>
        <a:xfrm>
          <a:off x="4310610" y="1119517"/>
          <a:ext cx="1685407" cy="107023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Real-Life Experience</a:t>
          </a:r>
        </a:p>
      </dsp:txBody>
      <dsp:txXfrm>
        <a:off x="4341956" y="1150863"/>
        <a:ext cx="1622715" cy="1007541"/>
      </dsp:txXfrm>
    </dsp:sp>
    <dsp:sp modelId="{B7CFE50F-CDE3-4163-81DA-DAC0172646E3}">
      <dsp:nvSpPr>
        <dsp:cNvPr id="0" name=""/>
        <dsp:cNvSpPr/>
      </dsp:nvSpPr>
      <dsp:spPr>
        <a:xfrm>
          <a:off x="6183284" y="941613"/>
          <a:ext cx="1685407" cy="1070233"/>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6B2BA8-99EB-4F86-A6F6-5842D2FA8295}">
      <dsp:nvSpPr>
        <dsp:cNvPr id="0" name=""/>
        <dsp:cNvSpPr/>
      </dsp:nvSpPr>
      <dsp:spPr>
        <a:xfrm>
          <a:off x="6370552" y="1119517"/>
          <a:ext cx="1685407" cy="107023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Gender Affirming Hormone Treatment</a:t>
          </a:r>
        </a:p>
      </dsp:txBody>
      <dsp:txXfrm>
        <a:off x="6401898" y="1150863"/>
        <a:ext cx="1622715" cy="1007541"/>
      </dsp:txXfrm>
    </dsp:sp>
    <dsp:sp modelId="{B6C2E3F5-4023-43D9-88FA-AE1414146B8D}">
      <dsp:nvSpPr>
        <dsp:cNvPr id="0" name=""/>
        <dsp:cNvSpPr/>
      </dsp:nvSpPr>
      <dsp:spPr>
        <a:xfrm>
          <a:off x="8243226" y="941613"/>
          <a:ext cx="1685407" cy="1070233"/>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7F43FE-AF5C-4F42-8CA4-5233A644A0E8}">
      <dsp:nvSpPr>
        <dsp:cNvPr id="0" name=""/>
        <dsp:cNvSpPr/>
      </dsp:nvSpPr>
      <dsp:spPr>
        <a:xfrm>
          <a:off x="8430494" y="1119517"/>
          <a:ext cx="1685407" cy="1070233"/>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Gender Affirmation Surgery</a:t>
          </a:r>
        </a:p>
      </dsp:txBody>
      <dsp:txXfrm>
        <a:off x="8461840" y="1150863"/>
        <a:ext cx="1622715" cy="10075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F2A236-A2B6-4B82-AB9C-1E4669BF99C7}">
      <dsp:nvSpPr>
        <dsp:cNvPr id="0" name=""/>
        <dsp:cNvSpPr/>
      </dsp:nvSpPr>
      <dsp:spPr>
        <a:xfrm>
          <a:off x="3878509" y="-69666"/>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Significant Social Influences</a:t>
          </a:r>
        </a:p>
      </dsp:txBody>
      <dsp:txXfrm>
        <a:off x="3903650" y="-44525"/>
        <a:ext cx="1017611" cy="464724"/>
      </dsp:txXfrm>
    </dsp:sp>
    <dsp:sp modelId="{640B23F6-394B-4936-AAF2-3A19D6FC975F}">
      <dsp:nvSpPr>
        <dsp:cNvPr id="0" name=""/>
        <dsp:cNvSpPr/>
      </dsp:nvSpPr>
      <dsp:spPr>
        <a:xfrm>
          <a:off x="2673726" y="245581"/>
          <a:ext cx="4078603" cy="4078603"/>
        </a:xfrm>
        <a:custGeom>
          <a:avLst/>
          <a:gdLst/>
          <a:ahLst/>
          <a:cxnLst/>
          <a:rect l="0" t="0" r="0" b="0"/>
          <a:pathLst>
            <a:path>
              <a:moveTo>
                <a:pt x="2274900" y="13655"/>
              </a:moveTo>
              <a:arcTo wR="2039301" hR="2039301" stAng="16598049" swAng="370050"/>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84D9B3A6-E551-4652-94D0-8203AA1F3A70}">
      <dsp:nvSpPr>
        <dsp:cNvPr id="0" name=""/>
        <dsp:cNvSpPr/>
      </dsp:nvSpPr>
      <dsp:spPr>
        <a:xfrm>
          <a:off x="5102148" y="296769"/>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Capacity for Relationship Stability</a:t>
          </a:r>
        </a:p>
      </dsp:txBody>
      <dsp:txXfrm>
        <a:off x="5127289" y="321910"/>
        <a:ext cx="1017611" cy="464724"/>
      </dsp:txXfrm>
    </dsp:sp>
    <dsp:sp modelId="{547449A4-8442-400F-B751-1B2296EB924D}">
      <dsp:nvSpPr>
        <dsp:cNvPr id="0" name=""/>
        <dsp:cNvSpPr/>
      </dsp:nvSpPr>
      <dsp:spPr>
        <a:xfrm>
          <a:off x="2736864" y="456320"/>
          <a:ext cx="4078603" cy="4078603"/>
        </a:xfrm>
        <a:custGeom>
          <a:avLst/>
          <a:gdLst/>
          <a:ahLst/>
          <a:cxnLst/>
          <a:rect l="0" t="0" r="0" b="0"/>
          <a:pathLst>
            <a:path>
              <a:moveTo>
                <a:pt x="3191880" y="356947"/>
              </a:moveTo>
              <a:arcTo wR="2039301" hR="2039301" stAng="18264899" swAng="436868"/>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FD97DF12-C5EB-4938-B170-620F86DF892A}">
      <dsp:nvSpPr>
        <dsp:cNvPr id="0" name=""/>
        <dsp:cNvSpPr/>
      </dsp:nvSpPr>
      <dsp:spPr>
        <a:xfrm>
          <a:off x="5761230" y="974668"/>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Emotional Identification with Children</a:t>
          </a:r>
        </a:p>
      </dsp:txBody>
      <dsp:txXfrm>
        <a:off x="5786371" y="999809"/>
        <a:ext cx="1017611" cy="464724"/>
      </dsp:txXfrm>
    </dsp:sp>
    <dsp:sp modelId="{E20AE998-31F6-4E0A-9843-CFB8AC738728}">
      <dsp:nvSpPr>
        <dsp:cNvPr id="0" name=""/>
        <dsp:cNvSpPr/>
      </dsp:nvSpPr>
      <dsp:spPr>
        <a:xfrm>
          <a:off x="2574693" y="416091"/>
          <a:ext cx="4078603" cy="4078603"/>
        </a:xfrm>
        <a:custGeom>
          <a:avLst/>
          <a:gdLst/>
          <a:ahLst/>
          <a:cxnLst/>
          <a:rect l="0" t="0" r="0" b="0"/>
          <a:pathLst>
            <a:path>
              <a:moveTo>
                <a:pt x="3837277" y="1076994"/>
              </a:moveTo>
              <a:arcTo wR="2039301" hR="2039301" stAng="19910613" swAng="640426"/>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6957924-53BE-4AD4-A9E2-84A64079A948}">
      <dsp:nvSpPr>
        <dsp:cNvPr id="0" name=""/>
        <dsp:cNvSpPr/>
      </dsp:nvSpPr>
      <dsp:spPr>
        <a:xfrm>
          <a:off x="6056306" y="1846444"/>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Hostility Towards Women</a:t>
          </a:r>
        </a:p>
      </dsp:txBody>
      <dsp:txXfrm>
        <a:off x="6081447" y="1871585"/>
        <a:ext cx="1017611" cy="464724"/>
      </dsp:txXfrm>
    </dsp:sp>
    <dsp:sp modelId="{A0489F6B-71A4-4C88-BC53-FAA4CB845096}">
      <dsp:nvSpPr>
        <dsp:cNvPr id="0" name=""/>
        <dsp:cNvSpPr/>
      </dsp:nvSpPr>
      <dsp:spPr>
        <a:xfrm>
          <a:off x="2516994" y="478501"/>
          <a:ext cx="4078603" cy="4078603"/>
        </a:xfrm>
        <a:custGeom>
          <a:avLst/>
          <a:gdLst/>
          <a:ahLst/>
          <a:cxnLst/>
          <a:rect l="0" t="0" r="0" b="0"/>
          <a:pathLst>
            <a:path>
              <a:moveTo>
                <a:pt x="4072775" y="1885234"/>
              </a:moveTo>
              <a:arcTo wR="2039301" hR="2039301" stAng="21340033" swAng="378847"/>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F09D593-95BC-4F16-9764-BC69A8EAC8E3}">
      <dsp:nvSpPr>
        <dsp:cNvPr id="0" name=""/>
        <dsp:cNvSpPr/>
      </dsp:nvSpPr>
      <dsp:spPr>
        <a:xfrm>
          <a:off x="6001465" y="2590600"/>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General Social Rejection/ Loneliness</a:t>
          </a:r>
        </a:p>
      </dsp:txBody>
      <dsp:txXfrm>
        <a:off x="6026606" y="2615741"/>
        <a:ext cx="1017611" cy="464724"/>
      </dsp:txXfrm>
    </dsp:sp>
    <dsp:sp modelId="{7CF2D118-8EE6-4695-A6E5-0C303D7AA0B0}">
      <dsp:nvSpPr>
        <dsp:cNvPr id="0" name=""/>
        <dsp:cNvSpPr/>
      </dsp:nvSpPr>
      <dsp:spPr>
        <a:xfrm>
          <a:off x="2617982" y="80418"/>
          <a:ext cx="4078603" cy="4078603"/>
        </a:xfrm>
        <a:custGeom>
          <a:avLst/>
          <a:gdLst/>
          <a:ahLst/>
          <a:cxnLst/>
          <a:rect l="0" t="0" r="0" b="0"/>
          <a:pathLst>
            <a:path>
              <a:moveTo>
                <a:pt x="3823455" y="3026999"/>
              </a:moveTo>
              <a:arcTo wR="2039301" hR="2039301" stAng="1738121" swAng="342121"/>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91C6BE60-66FD-4DED-A018-3C12AAAC7CBC}">
      <dsp:nvSpPr>
        <dsp:cNvPr id="0" name=""/>
        <dsp:cNvSpPr/>
      </dsp:nvSpPr>
      <dsp:spPr>
        <a:xfrm>
          <a:off x="5633595" y="3281497"/>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Lack of Concern for Others</a:t>
          </a:r>
        </a:p>
      </dsp:txBody>
      <dsp:txXfrm>
        <a:off x="5658736" y="3306638"/>
        <a:ext cx="1017611" cy="464724"/>
      </dsp:txXfrm>
    </dsp:sp>
    <dsp:sp modelId="{97FEDDC8-363B-40D2-A42C-EB33CB177414}">
      <dsp:nvSpPr>
        <dsp:cNvPr id="0" name=""/>
        <dsp:cNvSpPr/>
      </dsp:nvSpPr>
      <dsp:spPr>
        <a:xfrm>
          <a:off x="3049346" y="-95135"/>
          <a:ext cx="4078603" cy="4078603"/>
        </a:xfrm>
        <a:custGeom>
          <a:avLst/>
          <a:gdLst/>
          <a:ahLst/>
          <a:cxnLst/>
          <a:rect l="0" t="0" r="0" b="0"/>
          <a:pathLst>
            <a:path>
              <a:moveTo>
                <a:pt x="2889234" y="3893045"/>
              </a:moveTo>
              <a:arcTo wR="2039301" hR="2039301" stAng="3922125" swAng="556555"/>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BB8420E-A85C-4206-ACC1-53077379DC2F}">
      <dsp:nvSpPr>
        <dsp:cNvPr id="0" name=""/>
        <dsp:cNvSpPr/>
      </dsp:nvSpPr>
      <dsp:spPr>
        <a:xfrm>
          <a:off x="4652650" y="3911557"/>
          <a:ext cx="1067893" cy="48304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Impulsive Acts</a:t>
          </a:r>
        </a:p>
      </dsp:txBody>
      <dsp:txXfrm>
        <a:off x="4676230" y="3935137"/>
        <a:ext cx="1020733" cy="435886"/>
      </dsp:txXfrm>
    </dsp:sp>
    <dsp:sp modelId="{2A7AEDB8-E0C5-4C3C-B9AE-951A7B650C41}">
      <dsp:nvSpPr>
        <dsp:cNvPr id="0" name=""/>
        <dsp:cNvSpPr/>
      </dsp:nvSpPr>
      <dsp:spPr>
        <a:xfrm>
          <a:off x="2646882" y="210570"/>
          <a:ext cx="4078603" cy="4078603"/>
        </a:xfrm>
        <a:custGeom>
          <a:avLst/>
          <a:gdLst/>
          <a:ahLst/>
          <a:cxnLst/>
          <a:rect l="0" t="0" r="0" b="0"/>
          <a:pathLst>
            <a:path>
              <a:moveTo>
                <a:pt x="2001963" y="4078261"/>
              </a:moveTo>
              <a:arcTo wR="2039301" hR="2039301" stAng="5462947" swAng="629592"/>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C326B18A-7B9A-4074-BEC2-B97119FBB7D2}">
      <dsp:nvSpPr>
        <dsp:cNvPr id="0" name=""/>
        <dsp:cNvSpPr/>
      </dsp:nvSpPr>
      <dsp:spPr>
        <a:xfrm>
          <a:off x="3206516" y="3879609"/>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Poor Cognitive Problem Solving</a:t>
          </a:r>
        </a:p>
      </dsp:txBody>
      <dsp:txXfrm>
        <a:off x="3231657" y="3904750"/>
        <a:ext cx="1017611" cy="464724"/>
      </dsp:txXfrm>
    </dsp:sp>
    <dsp:sp modelId="{AA5F2017-0A53-4131-A4E8-D4FB7BEC8913}">
      <dsp:nvSpPr>
        <dsp:cNvPr id="0" name=""/>
        <dsp:cNvSpPr/>
      </dsp:nvSpPr>
      <dsp:spPr>
        <a:xfrm>
          <a:off x="2302800" y="122892"/>
          <a:ext cx="4078603" cy="4078603"/>
        </a:xfrm>
        <a:custGeom>
          <a:avLst/>
          <a:gdLst/>
          <a:ahLst/>
          <a:cxnLst/>
          <a:rect l="0" t="0" r="0" b="0"/>
          <a:pathLst>
            <a:path>
              <a:moveTo>
                <a:pt x="938276" y="3755837"/>
              </a:moveTo>
              <a:arcTo wR="2039301" hR="2039301" stAng="7360623" swAng="269509"/>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9E78EA56-290C-4EA1-88A3-690ACC690E9B}">
      <dsp:nvSpPr>
        <dsp:cNvPr id="0" name=""/>
        <dsp:cNvSpPr/>
      </dsp:nvSpPr>
      <dsp:spPr>
        <a:xfrm>
          <a:off x="2317627" y="3271236"/>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Negative Emotionality/ Hostility</a:t>
          </a:r>
        </a:p>
      </dsp:txBody>
      <dsp:txXfrm>
        <a:off x="2342768" y="3296377"/>
        <a:ext cx="1017611" cy="464724"/>
      </dsp:txXfrm>
    </dsp:sp>
    <dsp:sp modelId="{E9ABA9FC-AE86-4735-8373-B37633421D55}">
      <dsp:nvSpPr>
        <dsp:cNvPr id="0" name=""/>
        <dsp:cNvSpPr/>
      </dsp:nvSpPr>
      <dsp:spPr>
        <a:xfrm>
          <a:off x="2553001" y="554558"/>
          <a:ext cx="4078603" cy="4078603"/>
        </a:xfrm>
        <a:custGeom>
          <a:avLst/>
          <a:gdLst/>
          <a:ahLst/>
          <a:cxnLst/>
          <a:rect l="0" t="0" r="0" b="0"/>
          <a:pathLst>
            <a:path>
              <a:moveTo>
                <a:pt x="114899" y="2714154"/>
              </a:moveTo>
              <a:arcTo wR="2039301" hR="2039301" stAng="9640510" swAng="442278"/>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B23E3B7-93E5-4B40-A3C2-0B6533E4DE84}">
      <dsp:nvSpPr>
        <dsp:cNvPr id="0" name=""/>
        <dsp:cNvSpPr/>
      </dsp:nvSpPr>
      <dsp:spPr>
        <a:xfrm>
          <a:off x="1971728" y="2498612"/>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Sex Drive/ Preoccupation</a:t>
          </a:r>
        </a:p>
      </dsp:txBody>
      <dsp:txXfrm>
        <a:off x="1996869" y="2523753"/>
        <a:ext cx="1017611" cy="464724"/>
      </dsp:txXfrm>
    </dsp:sp>
    <dsp:sp modelId="{940C9222-DF9D-4F39-819D-C213E0D27C80}">
      <dsp:nvSpPr>
        <dsp:cNvPr id="0" name=""/>
        <dsp:cNvSpPr/>
      </dsp:nvSpPr>
      <dsp:spPr>
        <a:xfrm>
          <a:off x="2319846" y="-263845"/>
          <a:ext cx="4078603" cy="4078603"/>
        </a:xfrm>
        <a:custGeom>
          <a:avLst/>
          <a:gdLst/>
          <a:ahLst/>
          <a:cxnLst/>
          <a:rect l="0" t="0" r="0" b="0"/>
          <a:pathLst>
            <a:path>
              <a:moveTo>
                <a:pt x="131563" y="2759917"/>
              </a:moveTo>
              <a:arcTo wR="2039301" hR="2039301" stAng="9558407" swAng="448999"/>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4AC1FB19-8994-494F-8764-6F4D2AC879B2}">
      <dsp:nvSpPr>
        <dsp:cNvPr id="0" name=""/>
        <dsp:cNvSpPr/>
      </dsp:nvSpPr>
      <dsp:spPr>
        <a:xfrm>
          <a:off x="1854077" y="1723824"/>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Sex as Coping</a:t>
          </a:r>
        </a:p>
      </dsp:txBody>
      <dsp:txXfrm>
        <a:off x="1879218" y="1748965"/>
        <a:ext cx="1017611" cy="464724"/>
      </dsp:txXfrm>
    </dsp:sp>
    <dsp:sp modelId="{0769F42A-9858-495A-886F-E713FA9F4B50}">
      <dsp:nvSpPr>
        <dsp:cNvPr id="0" name=""/>
        <dsp:cNvSpPr/>
      </dsp:nvSpPr>
      <dsp:spPr>
        <a:xfrm>
          <a:off x="2371818" y="193056"/>
          <a:ext cx="4078603" cy="4078603"/>
        </a:xfrm>
        <a:custGeom>
          <a:avLst/>
          <a:gdLst/>
          <a:ahLst/>
          <a:cxnLst/>
          <a:rect l="0" t="0" r="0" b="0"/>
          <a:pathLst>
            <a:path>
              <a:moveTo>
                <a:pt x="64983" y="1528597"/>
              </a:moveTo>
              <a:arcTo wR="2039301" hR="2039301" stAng="11670180" swAng="370523"/>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815DC15D-A127-4032-9031-CA6E2AA57615}">
      <dsp:nvSpPr>
        <dsp:cNvPr id="0" name=""/>
        <dsp:cNvSpPr/>
      </dsp:nvSpPr>
      <dsp:spPr>
        <a:xfrm>
          <a:off x="2087788" y="995132"/>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Deviant Sexual Interests</a:t>
          </a:r>
        </a:p>
      </dsp:txBody>
      <dsp:txXfrm>
        <a:off x="2112929" y="1020273"/>
        <a:ext cx="1017611" cy="464724"/>
      </dsp:txXfrm>
    </dsp:sp>
    <dsp:sp modelId="{383E73C0-0768-43AA-98A2-D27E59C1BCA1}">
      <dsp:nvSpPr>
        <dsp:cNvPr id="0" name=""/>
        <dsp:cNvSpPr/>
      </dsp:nvSpPr>
      <dsp:spPr>
        <a:xfrm>
          <a:off x="2394974" y="159529"/>
          <a:ext cx="4078603" cy="4078603"/>
        </a:xfrm>
        <a:custGeom>
          <a:avLst/>
          <a:gdLst/>
          <a:ahLst/>
          <a:cxnLst/>
          <a:rect l="0" t="0" r="0" b="0"/>
          <a:pathLst>
            <a:path>
              <a:moveTo>
                <a:pt x="394539" y="833685"/>
              </a:moveTo>
              <a:arcTo wR="2039301" hR="2039301" stAng="12974492" swAng="392869"/>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07E4D6A-DD8A-410C-A177-7F6DD13AA77F}">
      <dsp:nvSpPr>
        <dsp:cNvPr id="0" name=""/>
        <dsp:cNvSpPr/>
      </dsp:nvSpPr>
      <dsp:spPr>
        <a:xfrm>
          <a:off x="2705968" y="296773"/>
          <a:ext cx="1067893" cy="515006"/>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latin typeface="Times New Roman" panose="02020603050405020304" pitchFamily="18" charset="0"/>
              <a:cs typeface="Times New Roman" panose="02020603050405020304" pitchFamily="18" charset="0"/>
            </a:rPr>
            <a:t>Cooperation with Supervision</a:t>
          </a:r>
        </a:p>
      </dsp:txBody>
      <dsp:txXfrm>
        <a:off x="2731109" y="321914"/>
        <a:ext cx="1017611" cy="464724"/>
      </dsp:txXfrm>
    </dsp:sp>
    <dsp:sp modelId="{238353B8-14BC-49BC-87F7-B1D969DBB798}">
      <dsp:nvSpPr>
        <dsp:cNvPr id="0" name=""/>
        <dsp:cNvSpPr/>
      </dsp:nvSpPr>
      <dsp:spPr>
        <a:xfrm>
          <a:off x="2322702" y="200834"/>
          <a:ext cx="4078603" cy="4078603"/>
        </a:xfrm>
        <a:custGeom>
          <a:avLst/>
          <a:gdLst/>
          <a:ahLst/>
          <a:cxnLst/>
          <a:rect l="0" t="0" r="0" b="0"/>
          <a:pathLst>
            <a:path>
              <a:moveTo>
                <a:pt x="1422498" y="95515"/>
              </a:moveTo>
              <a:arcTo wR="2039301" hR="2039301" stAng="15143682" swAng="231076"/>
            </a:path>
          </a:pathLst>
        </a:custGeom>
        <a:noFill/>
        <a:ln w="9525" cap="rnd" cmpd="sng" algn="ctr">
          <a:solidFill>
            <a:schemeClr val="accent1">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1212D4-642C-4A9A-86D7-9FEE5AC293A5}" type="datetimeFigureOut">
              <a:rPr lang="en-US" smtClean="0"/>
              <a:t>10/14/2021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B18F80-0528-493E-BC37-79D1DF3DF551}" type="slidenum">
              <a:rPr lang="en-US" smtClean="0"/>
              <a:t>‹#›</a:t>
            </a:fld>
            <a:endParaRPr lang="en-US"/>
          </a:p>
        </p:txBody>
      </p:sp>
    </p:spTree>
    <p:extLst>
      <p:ext uri="{BB962C8B-B14F-4D97-AF65-F5344CB8AC3E}">
        <p14:creationId xmlns:p14="http://schemas.microsoft.com/office/powerpoint/2010/main" val="960797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found over the last few years that correct terminology when discussing this topic tends to evolve quickly or involves different opinions or regional difference in the correct use of terms.  My intention is to be appropriate and respectful in the language I use, however it is possible that my understanding of correct terminology may be different than yours, or I may have missed an opportunity to correct an earlier mistake.  If so and you feel comfortable, please feel free to point that out as we go.</a:t>
            </a: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2</a:t>
            </a:fld>
            <a:endParaRPr lang="en-US"/>
          </a:p>
        </p:txBody>
      </p:sp>
    </p:spTree>
    <p:extLst>
      <p:ext uri="{BB962C8B-B14F-4D97-AF65-F5344CB8AC3E}">
        <p14:creationId xmlns:p14="http://schemas.microsoft.com/office/powerpoint/2010/main" val="1273709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our GD policy and evolution of example of shift to informed consent</a:t>
            </a:r>
          </a:p>
        </p:txBody>
      </p:sp>
      <p:sp>
        <p:nvSpPr>
          <p:cNvPr id="4" name="Slide Number Placeholder 3"/>
          <p:cNvSpPr>
            <a:spLocks noGrp="1"/>
          </p:cNvSpPr>
          <p:nvPr>
            <p:ph type="sldNum" sz="quarter" idx="5"/>
          </p:nvPr>
        </p:nvSpPr>
        <p:spPr/>
        <p:txBody>
          <a:bodyPr/>
          <a:lstStyle/>
          <a:p>
            <a:fld id="{73B18F80-0528-493E-BC37-79D1DF3DF551}" type="slidenum">
              <a:rPr lang="en-US" smtClean="0"/>
              <a:t>15</a:t>
            </a:fld>
            <a:endParaRPr lang="en-US"/>
          </a:p>
        </p:txBody>
      </p:sp>
    </p:spTree>
    <p:extLst>
      <p:ext uri="{BB962C8B-B14F-4D97-AF65-F5344CB8AC3E}">
        <p14:creationId xmlns:p14="http://schemas.microsoft.com/office/powerpoint/2010/main" val="2444984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literature to suggest that separate living unit also not the best housing strategy. Since enacting this policy in California, they are  experiencing notable increase in pregnancies of female inmates.  Also hearing about allegations of sexual assault on female inmates by trans women inmates.  One of the complications of enacting a policy like this that systems still seem to be struggling to figure out.</a:t>
            </a:r>
          </a:p>
        </p:txBody>
      </p:sp>
      <p:sp>
        <p:nvSpPr>
          <p:cNvPr id="4" name="Slide Number Placeholder 3"/>
          <p:cNvSpPr>
            <a:spLocks noGrp="1"/>
          </p:cNvSpPr>
          <p:nvPr>
            <p:ph type="sldNum" sz="quarter" idx="5"/>
          </p:nvPr>
        </p:nvSpPr>
        <p:spPr/>
        <p:txBody>
          <a:bodyPr/>
          <a:lstStyle/>
          <a:p>
            <a:fld id="{73B18F80-0528-493E-BC37-79D1DF3DF551}" type="slidenum">
              <a:rPr lang="en-US" smtClean="0"/>
              <a:t>16</a:t>
            </a:fld>
            <a:endParaRPr lang="en-US"/>
          </a:p>
        </p:txBody>
      </p:sp>
    </p:spTree>
    <p:extLst>
      <p:ext uri="{BB962C8B-B14F-4D97-AF65-F5344CB8AC3E}">
        <p14:creationId xmlns:p14="http://schemas.microsoft.com/office/powerpoint/2010/main" val="3955664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Congenital adrenal hyperplasia affects a child's normal growth and development. Although it can be life-threatening, most people with it can lead normal lives with proper treatment.</a:t>
            </a:r>
          </a:p>
          <a:p>
            <a:r>
              <a:rPr lang="en-US" sz="1200" kern="1200" dirty="0">
                <a:solidFill>
                  <a:schemeClr val="tx1"/>
                </a:solidFill>
                <a:effectLst/>
                <a:latin typeface="+mn-lt"/>
                <a:ea typeface="+mn-ea"/>
                <a:cs typeface="+mn-cs"/>
              </a:rPr>
              <a:t>Symptoms in infants may include ambiguous genitalia in girls and an enlarged penis in boys. </a:t>
            </a:r>
            <a:r>
              <a:rPr lang="en-US" dirty="0"/>
              <a:t>and 3. androgens, which are male sex hormones. An enzyme deficiency will make the body unable to produce one or more of these hormones, which in turn will result in the overproduction of another type of hormone precursor in order to compensate for the loss.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Treatment involves replacement hormone medication. Reconstructive surgery is an option for girls.</a:t>
            </a:r>
          </a:p>
          <a:p>
            <a:endParaRPr lang="en-US"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(AIS) is when a person who is genetically male (who has one X and one Y chromosome) is resistant to male hormones (called </a:t>
            </a:r>
            <a:r>
              <a:rPr lang="en-US" sz="1200" b="1" kern="1200" dirty="0">
                <a:solidFill>
                  <a:schemeClr val="tx1"/>
                </a:solidFill>
                <a:effectLst/>
                <a:latin typeface="+mn-lt"/>
                <a:ea typeface="+mn-ea"/>
                <a:cs typeface="+mn-cs"/>
              </a:rPr>
              <a:t>androgens</a:t>
            </a:r>
            <a:r>
              <a:rPr lang="en-US" sz="1200" b="0" kern="1200" dirty="0">
                <a:solidFill>
                  <a:schemeClr val="tx1"/>
                </a:solidFill>
                <a:effectLst/>
                <a:latin typeface="+mn-lt"/>
                <a:ea typeface="+mn-ea"/>
                <a:cs typeface="+mn-cs"/>
              </a:rPr>
              <a:t>). As a result, the person has some or all of the physical traits of a woman, but the genetic makeup of a man</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19</a:t>
            </a:fld>
            <a:endParaRPr lang="en-US"/>
          </a:p>
        </p:txBody>
      </p:sp>
    </p:spTree>
    <p:extLst>
      <p:ext uri="{BB962C8B-B14F-4D97-AF65-F5344CB8AC3E}">
        <p14:creationId xmlns:p14="http://schemas.microsoft.com/office/powerpoint/2010/main" val="3869349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of our cases, the issue of dysphoria, clinically significant distress, is unclear at initial assessment</a:t>
            </a:r>
          </a:p>
          <a:p>
            <a:endParaRPr lang="en-US" dirty="0"/>
          </a:p>
          <a:p>
            <a:endParaRPr lang="en-US" dirty="0"/>
          </a:p>
          <a:p>
            <a:r>
              <a:rPr lang="en-US" dirty="0"/>
              <a:t>Case example – T Hayes</a:t>
            </a:r>
          </a:p>
        </p:txBody>
      </p:sp>
      <p:sp>
        <p:nvSpPr>
          <p:cNvPr id="4" name="Slide Number Placeholder 3"/>
          <p:cNvSpPr>
            <a:spLocks noGrp="1"/>
          </p:cNvSpPr>
          <p:nvPr>
            <p:ph type="sldNum" sz="quarter" idx="5"/>
          </p:nvPr>
        </p:nvSpPr>
        <p:spPr/>
        <p:txBody>
          <a:bodyPr/>
          <a:lstStyle/>
          <a:p>
            <a:fld id="{73B18F80-0528-493E-BC37-79D1DF3DF551}" type="slidenum">
              <a:rPr lang="en-US" smtClean="0"/>
              <a:t>20</a:t>
            </a:fld>
            <a:endParaRPr lang="en-US"/>
          </a:p>
        </p:txBody>
      </p:sp>
    </p:spTree>
    <p:extLst>
      <p:ext uri="{BB962C8B-B14F-4D97-AF65-F5344CB8AC3E}">
        <p14:creationId xmlns:p14="http://schemas.microsoft.com/office/powerpoint/2010/main" val="3566271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Distress can develop intermittently in different social situations.  </a:t>
            </a:r>
            <a:r>
              <a:rPr lang="en-US" u="sng" dirty="0"/>
              <a:t>Many are distressed if desired interventions such as hormones and/or surgery are not available</a:t>
            </a:r>
            <a:r>
              <a:rPr lang="en-US" dirty="0"/>
              <a:t>.</a:t>
            </a:r>
          </a:p>
        </p:txBody>
      </p:sp>
      <p:sp>
        <p:nvSpPr>
          <p:cNvPr id="4" name="Slide Number Placeholder 3"/>
          <p:cNvSpPr>
            <a:spLocks noGrp="1"/>
          </p:cNvSpPr>
          <p:nvPr>
            <p:ph type="sldNum" sz="quarter" idx="5"/>
          </p:nvPr>
        </p:nvSpPr>
        <p:spPr/>
        <p:txBody>
          <a:bodyPr/>
          <a:lstStyle/>
          <a:p>
            <a:fld id="{73B18F80-0528-493E-BC37-79D1DF3DF551}" type="slidenum">
              <a:rPr lang="en-US" smtClean="0"/>
              <a:t>21</a:t>
            </a:fld>
            <a:endParaRPr lang="en-US"/>
          </a:p>
        </p:txBody>
      </p:sp>
    </p:spTree>
    <p:extLst>
      <p:ext uri="{BB962C8B-B14F-4D97-AF65-F5344CB8AC3E}">
        <p14:creationId xmlns:p14="http://schemas.microsoft.com/office/powerpoint/2010/main" val="1934574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Hard to explain – reflects both lack of a language to describe experiences as well as absence of a shared understanding of GD.  </a:t>
            </a:r>
          </a:p>
          <a:p>
            <a:r>
              <a:rPr lang="en-US" dirty="0"/>
              <a:t>Not seen as me – participants recognize self as residing in the mind rather than the body, thus GD reflects struggle of an internal self that cannot be accurately seen or shown to others.</a:t>
            </a:r>
          </a:p>
          <a:p>
            <a:r>
              <a:rPr lang="en-US" dirty="0"/>
              <a:t>Impostors body – the self they see in their minds eye vs. the body that represents them in the world (differs from ‘not seen as me’ –refers to their inner experience of the discrepancy – can never present themselves to the world as they see themselves internally. Not seen as me, more to do with perceptions of others – so, others won’t see them as they are, vs. inability to show others who they are</a:t>
            </a:r>
          </a:p>
          <a:p>
            <a:r>
              <a:rPr lang="en-US" dirty="0"/>
              <a:t>Shapeshifting – GD experience varies within and across individuals, ebb and flow for some, constant f, or others</a:t>
            </a:r>
          </a:p>
          <a:p>
            <a:r>
              <a:rPr lang="en-US" dirty="0"/>
              <a:t>Tortured by ones body – GD feels like physical pain (knife in the chest, drowning, etc.), much like trauma survivors that hold pain in their bodies (van der </a:t>
            </a:r>
            <a:r>
              <a:rPr lang="en-US" dirty="0" err="1"/>
              <a:t>kolk</a:t>
            </a:r>
            <a:r>
              <a:rPr lang="en-US" dirty="0"/>
              <a:t>)</a:t>
            </a:r>
          </a:p>
          <a:p>
            <a:r>
              <a:rPr lang="en-US" dirty="0"/>
              <a:t>Emotional suffering – nightmare can never wake up from, shame, disgusting, gross, exhausting, angry at the world</a:t>
            </a:r>
          </a:p>
          <a:p>
            <a:r>
              <a:rPr lang="en-US" dirty="0" err="1"/>
              <a:t>sDisrupting</a:t>
            </a:r>
            <a:r>
              <a:rPr lang="en-US" dirty="0"/>
              <a:t> impact – management of GD disrupts healthy areas of functioning, e.g., GD magnifies depression and anxiety so that self care becomes impossible. Common theme of isolating and hiding from themselves, others interfering with primary goods of relatedness, community and autonomy</a:t>
            </a: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23</a:t>
            </a:fld>
            <a:endParaRPr lang="en-US"/>
          </a:p>
        </p:txBody>
      </p:sp>
    </p:spTree>
    <p:extLst>
      <p:ext uri="{BB962C8B-B14F-4D97-AF65-F5344CB8AC3E}">
        <p14:creationId xmlns:p14="http://schemas.microsoft.com/office/powerpoint/2010/main" val="2028862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do use the GIDYQ as screening tool, some validity studies available.  Most of these are self report and don’t help with the ‘Dysphoria’ part, especially in forensic settings with clients with many cooccurring conditions</a:t>
            </a:r>
          </a:p>
        </p:txBody>
      </p:sp>
      <p:sp>
        <p:nvSpPr>
          <p:cNvPr id="4" name="Slide Number Placeholder 3"/>
          <p:cNvSpPr>
            <a:spLocks noGrp="1"/>
          </p:cNvSpPr>
          <p:nvPr>
            <p:ph type="sldNum" sz="quarter" idx="5"/>
          </p:nvPr>
        </p:nvSpPr>
        <p:spPr/>
        <p:txBody>
          <a:bodyPr/>
          <a:lstStyle/>
          <a:p>
            <a:fld id="{73B18F80-0528-493E-BC37-79D1DF3DF551}" type="slidenum">
              <a:rPr lang="en-US" smtClean="0"/>
              <a:t>24</a:t>
            </a:fld>
            <a:endParaRPr lang="en-US"/>
          </a:p>
        </p:txBody>
      </p:sp>
    </p:spTree>
    <p:extLst>
      <p:ext uri="{BB962C8B-B14F-4D97-AF65-F5344CB8AC3E}">
        <p14:creationId xmlns:p14="http://schemas.microsoft.com/office/powerpoint/2010/main" val="198055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 genuine transgender or even GD and still have ulterior motives – e.g., Easley</a:t>
            </a:r>
          </a:p>
        </p:txBody>
      </p:sp>
      <p:sp>
        <p:nvSpPr>
          <p:cNvPr id="4" name="Slide Number Placeholder 3"/>
          <p:cNvSpPr>
            <a:spLocks noGrp="1"/>
          </p:cNvSpPr>
          <p:nvPr>
            <p:ph type="sldNum" sz="quarter" idx="5"/>
          </p:nvPr>
        </p:nvSpPr>
        <p:spPr/>
        <p:txBody>
          <a:bodyPr/>
          <a:lstStyle/>
          <a:p>
            <a:fld id="{73B18F80-0528-493E-BC37-79D1DF3DF551}" type="slidenum">
              <a:rPr lang="en-US" smtClean="0"/>
              <a:t>25</a:t>
            </a:fld>
            <a:endParaRPr lang="en-US"/>
          </a:p>
        </p:txBody>
      </p:sp>
    </p:spTree>
    <p:extLst>
      <p:ext uri="{BB962C8B-B14F-4D97-AF65-F5344CB8AC3E}">
        <p14:creationId xmlns:p14="http://schemas.microsoft.com/office/powerpoint/2010/main" val="321406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Mental health professionals who doubt that</a:t>
            </a:r>
          </a:p>
          <a:p>
            <a:r>
              <a:rPr lang="en-US" dirty="0"/>
              <a:t>GD is a genuine mental disorder generally invoke other explanations to account for the increased</a:t>
            </a:r>
          </a:p>
          <a:p>
            <a:r>
              <a:rPr lang="en-US" dirty="0"/>
              <a:t>prevalence of associated psychopathology; these include the psychological consequences of gender</a:t>
            </a:r>
          </a:p>
          <a:p>
            <a:r>
              <a:rPr lang="en-US" dirty="0"/>
              <a:t>incongruence and especially the effects of minority stress</a:t>
            </a:r>
          </a:p>
        </p:txBody>
      </p:sp>
      <p:sp>
        <p:nvSpPr>
          <p:cNvPr id="4" name="Slide Number Placeholder 3"/>
          <p:cNvSpPr>
            <a:spLocks noGrp="1"/>
          </p:cNvSpPr>
          <p:nvPr>
            <p:ph type="sldNum" sz="quarter" idx="5"/>
          </p:nvPr>
        </p:nvSpPr>
        <p:spPr/>
        <p:txBody>
          <a:bodyPr/>
          <a:lstStyle/>
          <a:p>
            <a:fld id="{73B18F80-0528-493E-BC37-79D1DF3DF551}" type="slidenum">
              <a:rPr lang="en-US" smtClean="0"/>
              <a:t>26</a:t>
            </a:fld>
            <a:endParaRPr lang="en-US"/>
          </a:p>
        </p:txBody>
      </p:sp>
    </p:spTree>
    <p:extLst>
      <p:ext uri="{BB962C8B-B14F-4D97-AF65-F5344CB8AC3E}">
        <p14:creationId xmlns:p14="http://schemas.microsoft.com/office/powerpoint/2010/main" val="2969803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Probably skip this slide unless need to kill time</a:t>
            </a:r>
          </a:p>
        </p:txBody>
      </p:sp>
      <p:sp>
        <p:nvSpPr>
          <p:cNvPr id="4" name="Slide Number Placeholder 3"/>
          <p:cNvSpPr>
            <a:spLocks noGrp="1"/>
          </p:cNvSpPr>
          <p:nvPr>
            <p:ph type="sldNum" sz="quarter" idx="5"/>
          </p:nvPr>
        </p:nvSpPr>
        <p:spPr/>
        <p:txBody>
          <a:bodyPr/>
          <a:lstStyle/>
          <a:p>
            <a:fld id="{73B18F80-0528-493E-BC37-79D1DF3DF551}" type="slidenum">
              <a:rPr lang="en-US" smtClean="0"/>
              <a:t>27</a:t>
            </a:fld>
            <a:endParaRPr lang="en-US"/>
          </a:p>
        </p:txBody>
      </p:sp>
    </p:spTree>
    <p:extLst>
      <p:ext uri="{BB962C8B-B14F-4D97-AF65-F5344CB8AC3E}">
        <p14:creationId xmlns:p14="http://schemas.microsoft.com/office/powerpoint/2010/main" val="1571069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 identity, this is where many of us have a lot of work to do.</a:t>
            </a:r>
          </a:p>
          <a:p>
            <a:endParaRPr lang="en-US" dirty="0"/>
          </a:p>
          <a:p>
            <a:r>
              <a:rPr lang="en-US" dirty="0"/>
              <a:t>Discuss shift to informed consent more</a:t>
            </a:r>
          </a:p>
        </p:txBody>
      </p:sp>
      <p:sp>
        <p:nvSpPr>
          <p:cNvPr id="4" name="Slide Number Placeholder 3"/>
          <p:cNvSpPr>
            <a:spLocks noGrp="1"/>
          </p:cNvSpPr>
          <p:nvPr>
            <p:ph type="sldNum" sz="quarter" idx="5"/>
          </p:nvPr>
        </p:nvSpPr>
        <p:spPr/>
        <p:txBody>
          <a:bodyPr/>
          <a:lstStyle/>
          <a:p>
            <a:fld id="{73B18F80-0528-493E-BC37-79D1DF3DF551}" type="slidenum">
              <a:rPr lang="en-US" smtClean="0"/>
              <a:t>4</a:t>
            </a:fld>
            <a:endParaRPr lang="en-US"/>
          </a:p>
        </p:txBody>
      </p:sp>
    </p:spTree>
    <p:extLst>
      <p:ext uri="{BB962C8B-B14F-4D97-AF65-F5344CB8AC3E}">
        <p14:creationId xmlns:p14="http://schemas.microsoft.com/office/powerpoint/2010/main" val="30104205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highlight>
                  <a:srgbClr val="FFFF00"/>
                </a:highlight>
              </a:rPr>
              <a:t>Mental Health concerns – paraphilia, personality disorder – well controlled</a:t>
            </a:r>
            <a:r>
              <a:rPr lang="en-US" dirty="0">
                <a:solidFill>
                  <a:srgbClr val="000000"/>
                </a:solidFill>
              </a:rPr>
              <a:t>?</a:t>
            </a:r>
          </a:p>
          <a:p>
            <a:r>
              <a:rPr lang="en-US" dirty="0"/>
              <a:t>What does that mean? One of the key complicating factors</a:t>
            </a:r>
          </a:p>
        </p:txBody>
      </p:sp>
      <p:sp>
        <p:nvSpPr>
          <p:cNvPr id="4" name="Slide Number Placeholder 3"/>
          <p:cNvSpPr>
            <a:spLocks noGrp="1"/>
          </p:cNvSpPr>
          <p:nvPr>
            <p:ph type="sldNum" sz="quarter" idx="5"/>
          </p:nvPr>
        </p:nvSpPr>
        <p:spPr/>
        <p:txBody>
          <a:bodyPr/>
          <a:lstStyle/>
          <a:p>
            <a:fld id="{73B18F80-0528-493E-BC37-79D1DF3DF551}" type="slidenum">
              <a:rPr lang="en-US" smtClean="0"/>
              <a:t>29</a:t>
            </a:fld>
            <a:endParaRPr lang="en-US"/>
          </a:p>
        </p:txBody>
      </p:sp>
    </p:spTree>
    <p:extLst>
      <p:ext uri="{BB962C8B-B14F-4D97-AF65-F5344CB8AC3E}">
        <p14:creationId xmlns:p14="http://schemas.microsoft.com/office/powerpoint/2010/main" val="3139734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may see term ‘hormone </a:t>
            </a:r>
            <a:r>
              <a:rPr lang="en-US" sz="1200" kern="1200" dirty="0" err="1">
                <a:solidFill>
                  <a:schemeClr val="tx1"/>
                </a:solidFill>
                <a:effectLst/>
                <a:latin typeface="+mn-lt"/>
                <a:ea typeface="+mn-ea"/>
                <a:cs typeface="+mn-cs"/>
              </a:rPr>
              <a:t>replafement</a:t>
            </a:r>
            <a:r>
              <a:rPr lang="en-US" sz="1200" kern="1200" dirty="0">
                <a:solidFill>
                  <a:schemeClr val="tx1"/>
                </a:solidFill>
                <a:effectLst/>
                <a:latin typeface="+mn-lt"/>
                <a:ea typeface="+mn-ea"/>
                <a:cs typeface="+mn-cs"/>
              </a:rPr>
              <a:t> therapy,, which actually is the term used for women receiving hormones during </a:t>
            </a:r>
            <a:r>
              <a:rPr lang="en-US" sz="1200" kern="1200" dirty="0" err="1">
                <a:solidFill>
                  <a:schemeClr val="tx1"/>
                </a:solidFill>
                <a:effectLst/>
                <a:latin typeface="+mn-lt"/>
                <a:ea typeface="+mn-ea"/>
                <a:cs typeface="+mn-cs"/>
              </a:rPr>
              <a:t>menopauseso</a:t>
            </a:r>
            <a:r>
              <a:rPr lang="en-US" sz="1200" kern="1200" dirty="0">
                <a:solidFill>
                  <a:schemeClr val="tx1"/>
                </a:solidFill>
                <a:effectLst/>
                <a:latin typeface="+mn-lt"/>
                <a:ea typeface="+mn-ea"/>
                <a:cs typeface="+mn-cs"/>
              </a:rPr>
              <a:t> like this </a:t>
            </a:r>
            <a:r>
              <a:rPr lang="en-US" sz="1200" kern="1200" dirty="0" err="1">
                <a:solidFill>
                  <a:schemeClr val="tx1"/>
                </a:solidFill>
                <a:effectLst/>
                <a:latin typeface="+mn-lt"/>
                <a:ea typeface="+mn-ea"/>
                <a:cs typeface="+mn-cs"/>
              </a:rPr>
              <a:t>beter</a:t>
            </a:r>
            <a:endParaRPr lang="en-US" sz="1200" kern="1200" dirty="0">
              <a:solidFill>
                <a:schemeClr val="tx1"/>
              </a:solidFill>
              <a:effectLst/>
              <a:latin typeface="+mn-lt"/>
              <a:ea typeface="+mn-ea"/>
              <a:cs typeface="+mn-cs"/>
            </a:endParaRPr>
          </a:p>
          <a:p>
            <a:r>
              <a:rPr lang="en-US" sz="1200" dirty="0">
                <a:solidFill>
                  <a:srgbClr val="000000"/>
                </a:solidFill>
              </a:rPr>
              <a:t>Generally, estrogen is given – 17-beta </a:t>
            </a:r>
            <a:r>
              <a:rPr lang="en-US" sz="1200" dirty="0" err="1">
                <a:solidFill>
                  <a:srgbClr val="000000"/>
                </a:solidFill>
              </a:rPr>
              <a:t>estrodiol</a:t>
            </a:r>
            <a:r>
              <a:rPr lang="en-US" sz="1200" dirty="0">
                <a:solidFill>
                  <a:srgbClr val="000000"/>
                </a:solidFill>
              </a:rPr>
              <a:t>, identical to estrogen produced in the human ovary.  Available in patch, tablet or injection.</a:t>
            </a:r>
          </a:p>
          <a:p>
            <a:r>
              <a:rPr lang="en-US" sz="1200" dirty="0">
                <a:solidFill>
                  <a:srgbClr val="000000"/>
                </a:solidFill>
              </a:rPr>
              <a:t>Similar approach to treating menopausal women, with dosing adjustments.</a:t>
            </a:r>
          </a:p>
          <a:p>
            <a:r>
              <a:rPr lang="en-US" sz="1200" dirty="0">
                <a:solidFill>
                  <a:srgbClr val="000000"/>
                </a:solidFill>
              </a:rPr>
              <a:t>Side effects of estrogen include migraines, mood swings, hot flashes and weight gain.</a:t>
            </a:r>
          </a:p>
          <a:p>
            <a:r>
              <a:rPr lang="en-US" sz="1200" dirty="0">
                <a:solidFill>
                  <a:srgbClr val="000000"/>
                </a:solidFill>
              </a:rPr>
              <a:t>May be used in conjunction with anti-androgens.</a:t>
            </a:r>
          </a:p>
          <a:p>
            <a:r>
              <a:rPr lang="en-US" sz="1200" dirty="0">
                <a:solidFill>
                  <a:srgbClr val="000000"/>
                </a:solidFill>
              </a:rPr>
              <a:t>Effect on libido – 83% of trans women rarely or never experience spontaneous sexual arousal; 76% rarely or never experience responsive arousal; 22% meet criteria for Hypoactive Sexual Desire Disorder (</a:t>
            </a:r>
            <a:r>
              <a:rPr lang="en-US" sz="1200" dirty="0" err="1">
                <a:solidFill>
                  <a:srgbClr val="000000"/>
                </a:solidFill>
              </a:rPr>
              <a:t>Weirckx</a:t>
            </a:r>
            <a:r>
              <a:rPr lang="en-US" sz="1200" dirty="0">
                <a:solidFill>
                  <a:srgbClr val="000000"/>
                </a:solidFill>
              </a:rPr>
              <a:t>, et. al, 2014).</a:t>
            </a:r>
          </a:p>
          <a:p>
            <a:r>
              <a:rPr lang="en-US" sz="1200" dirty="0">
                <a:solidFill>
                  <a:srgbClr val="000000"/>
                </a:solidFill>
              </a:rPr>
              <a:t>Noticeable decrease in frequency, duration and firmness of erections, possibility of short term or long-term infertility.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31</a:t>
            </a:fld>
            <a:endParaRPr lang="en-US"/>
          </a:p>
        </p:txBody>
      </p:sp>
    </p:spTree>
    <p:extLst>
      <p:ext uri="{BB962C8B-B14F-4D97-AF65-F5344CB8AC3E}">
        <p14:creationId xmlns:p14="http://schemas.microsoft.com/office/powerpoint/2010/main" val="3392991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often referred to as gender affirmation surgery (SRS)sex reassignment surgery</a:t>
            </a:r>
          </a:p>
          <a:p>
            <a:r>
              <a:rPr lang="en-US" dirty="0"/>
              <a:t>Idaho DOC – federal court orders DOC to pay for surgery for a transgender inmate who had attempted self-castration on numerous occasions.  Appellate court declined to stay the order of the lower court.  Not expected to reach US supreme court.</a:t>
            </a:r>
          </a:p>
        </p:txBody>
      </p:sp>
      <p:sp>
        <p:nvSpPr>
          <p:cNvPr id="4" name="Slide Number Placeholder 3"/>
          <p:cNvSpPr>
            <a:spLocks noGrp="1"/>
          </p:cNvSpPr>
          <p:nvPr>
            <p:ph type="sldNum" sz="quarter" idx="5"/>
          </p:nvPr>
        </p:nvSpPr>
        <p:spPr/>
        <p:txBody>
          <a:bodyPr/>
          <a:lstStyle/>
          <a:p>
            <a:fld id="{73B18F80-0528-493E-BC37-79D1DF3DF551}" type="slidenum">
              <a:rPr lang="en-US" smtClean="0"/>
              <a:t>32</a:t>
            </a:fld>
            <a:endParaRPr lang="en-US"/>
          </a:p>
        </p:txBody>
      </p:sp>
    </p:spTree>
    <p:extLst>
      <p:ext uri="{BB962C8B-B14F-4D97-AF65-F5344CB8AC3E}">
        <p14:creationId xmlns:p14="http://schemas.microsoft.com/office/powerpoint/2010/main" val="4269333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absence of any empirical research on transgender individuals who sexually harm preclude the establishment of any known connection between an individual’s gender identity issues and sexual offending,</a:t>
            </a:r>
          </a:p>
          <a:p>
            <a:endParaRPr lang="en-US" dirty="0"/>
          </a:p>
          <a:p>
            <a:r>
              <a:rPr lang="en-US" dirty="0"/>
              <a:t>2 tangential mentions/studies that tell us nothing – one qualitative study interviewing 6 prison staff working with Trans SO’s but focused only on the trans part</a:t>
            </a:r>
          </a:p>
        </p:txBody>
      </p:sp>
      <p:sp>
        <p:nvSpPr>
          <p:cNvPr id="4" name="Slide Number Placeholder 3"/>
          <p:cNvSpPr>
            <a:spLocks noGrp="1"/>
          </p:cNvSpPr>
          <p:nvPr>
            <p:ph type="sldNum" sz="quarter" idx="5"/>
          </p:nvPr>
        </p:nvSpPr>
        <p:spPr/>
        <p:txBody>
          <a:bodyPr/>
          <a:lstStyle/>
          <a:p>
            <a:fld id="{73B18F80-0528-493E-BC37-79D1DF3DF551}" type="slidenum">
              <a:rPr lang="en-US" smtClean="0"/>
              <a:t>35</a:t>
            </a:fld>
            <a:endParaRPr lang="en-US"/>
          </a:p>
        </p:txBody>
      </p:sp>
    </p:spTree>
    <p:extLst>
      <p:ext uri="{BB962C8B-B14F-4D97-AF65-F5344CB8AC3E}">
        <p14:creationId xmlns:p14="http://schemas.microsoft.com/office/powerpoint/2010/main" val="37217832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principle suggests that treatment should be provided at a level of service</a:t>
            </a:r>
          </a:p>
          <a:p>
            <a:r>
              <a:rPr lang="en-US" sz="1200" b="0" i="0" u="none" strike="noStrike" kern="1200" baseline="0" dirty="0">
                <a:solidFill>
                  <a:schemeClr val="tx1"/>
                </a:solidFill>
                <a:latin typeface="+mn-lt"/>
                <a:ea typeface="+mn-ea"/>
                <a:cs typeface="+mn-cs"/>
              </a:rPr>
              <a:t>25 that is commensurate with an individual’s level of risk for recidivism; that interventions focus on</a:t>
            </a:r>
          </a:p>
          <a:p>
            <a:r>
              <a:rPr lang="en-US" sz="1200" b="0" i="0" u="none" strike="noStrike" kern="1200" baseline="0" dirty="0">
                <a:solidFill>
                  <a:schemeClr val="tx1"/>
                </a:solidFill>
                <a:latin typeface="+mn-lt"/>
                <a:ea typeface="+mn-ea"/>
                <a:cs typeface="+mn-cs"/>
              </a:rPr>
              <a:t>26 research-supported dynamic risk factors that are linked to recidivism (need) and are delivered in a manner</a:t>
            </a:r>
          </a:p>
          <a:p>
            <a:r>
              <a:rPr lang="en-US" sz="1200" b="0" i="0" u="none" strike="noStrike" kern="1200" baseline="0" dirty="0">
                <a:solidFill>
                  <a:schemeClr val="tx1"/>
                </a:solidFill>
                <a:latin typeface="+mn-lt"/>
                <a:ea typeface="+mn-ea"/>
                <a:cs typeface="+mn-cs"/>
              </a:rPr>
              <a:t>27 that accounts for critical individual factors to increase the potential benefit to the client (responsivity)</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Association for the Treatment of Sexual Abusers (ATSA) has published Practice Guidelines for the</a:t>
            </a:r>
          </a:p>
          <a:p>
            <a:r>
              <a:rPr lang="en-US" sz="1200" b="0" i="0" u="none" strike="noStrike" kern="1200" baseline="0" dirty="0">
                <a:solidFill>
                  <a:schemeClr val="tx1"/>
                </a:solidFill>
                <a:latin typeface="+mn-lt"/>
                <a:ea typeface="+mn-ea"/>
                <a:cs typeface="+mn-cs"/>
              </a:rPr>
              <a:t>30 Assessment, Treatment and Management of Male Adult Sexual Abusers recommending that treatment</a:t>
            </a:r>
          </a:p>
          <a:p>
            <a:r>
              <a:rPr lang="en-US" sz="1200" b="0" i="0" u="none" strike="noStrike" kern="1200" baseline="0" dirty="0">
                <a:solidFill>
                  <a:schemeClr val="tx1"/>
                </a:solidFill>
                <a:latin typeface="+mn-lt"/>
                <a:ea typeface="+mn-ea"/>
                <a:cs typeface="+mn-cs"/>
              </a:rPr>
              <a:t>31 interventions are most effective and efficient when guided by the set of evidence-based principles of risk,</a:t>
            </a:r>
          </a:p>
          <a:p>
            <a:r>
              <a:rPr lang="en-US" sz="1200" b="0" i="0" u="none" strike="noStrike" kern="1200" baseline="0" dirty="0">
                <a:solidFill>
                  <a:schemeClr val="tx1"/>
                </a:solidFill>
                <a:latin typeface="+mn-lt"/>
                <a:ea typeface="+mn-ea"/>
                <a:cs typeface="+mn-cs"/>
              </a:rPr>
              <a:t>32 need and responsivity [28]. While the current version of the ATSA practice standards do not specifically</a:t>
            </a:r>
          </a:p>
          <a:p>
            <a:r>
              <a:rPr lang="en-US" sz="1200" b="0" i="0" u="none" strike="noStrike" kern="1200" baseline="0" dirty="0">
                <a:solidFill>
                  <a:schemeClr val="tx1"/>
                </a:solidFill>
                <a:latin typeface="+mn-lt"/>
                <a:ea typeface="+mn-ea"/>
                <a:cs typeface="+mn-cs"/>
              </a:rPr>
              <a:t>33 address transgender identity, the Standards emphasize the importance of the responsivity principle and the</a:t>
            </a:r>
          </a:p>
          <a:p>
            <a:r>
              <a:rPr lang="en-US" sz="1200" b="0" i="0" u="none" strike="noStrike" kern="1200" baseline="0" dirty="0">
                <a:solidFill>
                  <a:schemeClr val="tx1"/>
                </a:solidFill>
                <a:latin typeface="+mn-lt"/>
                <a:ea typeface="+mn-ea"/>
                <a:cs typeface="+mn-cs"/>
              </a:rPr>
              <a:t>34 delivery of services in a manner that appropriately considers factors important to the individual. Gender</a:t>
            </a:r>
          </a:p>
          <a:p>
            <a:r>
              <a:rPr lang="en-US" sz="1200" b="0" i="0" u="none" strike="noStrike" kern="1200" baseline="0" dirty="0">
                <a:solidFill>
                  <a:schemeClr val="tx1"/>
                </a:solidFill>
                <a:latin typeface="+mn-lt"/>
                <a:ea typeface="+mn-ea"/>
                <a:cs typeface="+mn-cs"/>
              </a:rPr>
              <a:t>35 identity is an obvious and critical specific responsivity factor. It makes sense then that carefully tailoring</a:t>
            </a:r>
          </a:p>
          <a:p>
            <a:r>
              <a:rPr lang="en-US" sz="1200" b="0" i="0" u="none" strike="noStrike" kern="1200" baseline="0" dirty="0">
                <a:solidFill>
                  <a:schemeClr val="tx1"/>
                </a:solidFill>
                <a:latin typeface="+mn-lt"/>
                <a:ea typeface="+mn-ea"/>
                <a:cs typeface="+mn-cs"/>
              </a:rPr>
              <a:t>36 the style of treatment to an individual’s gender identity will greatly increase the likelihood of engaging</a:t>
            </a:r>
          </a:p>
          <a:p>
            <a:r>
              <a:rPr lang="en-US" sz="1200" b="0" i="0" u="none" strike="noStrike" kern="1200" baseline="0" dirty="0">
                <a:solidFill>
                  <a:schemeClr val="tx1"/>
                </a:solidFill>
                <a:latin typeface="+mn-lt"/>
                <a:ea typeface="+mn-ea"/>
                <a:cs typeface="+mn-cs"/>
              </a:rPr>
              <a:t>37 and benefitting from treatment.</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36</a:t>
            </a:fld>
            <a:endParaRPr lang="en-US"/>
          </a:p>
        </p:txBody>
      </p:sp>
    </p:spTree>
    <p:extLst>
      <p:ext uri="{BB962C8B-B14F-4D97-AF65-F5344CB8AC3E}">
        <p14:creationId xmlns:p14="http://schemas.microsoft.com/office/powerpoint/2010/main" val="42695591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DESCRIBE ACES STUDY.  In both samples, a history of</a:t>
            </a:r>
          </a:p>
          <a:p>
            <a:r>
              <a:rPr lang="en-US" sz="1200" b="0" i="0" u="none" strike="noStrike" kern="1200" baseline="0" dirty="0">
                <a:solidFill>
                  <a:schemeClr val="tx1"/>
                </a:solidFill>
                <a:latin typeface="+mn-lt"/>
                <a:ea typeface="+mn-ea"/>
                <a:cs typeface="+mn-cs"/>
              </a:rPr>
              <a:t>psychological/emotional abuse figures prominently. For the</a:t>
            </a:r>
          </a:p>
          <a:p>
            <a:r>
              <a:rPr lang="en-US" sz="1200" b="0" i="0" u="none" strike="noStrike" kern="1200" baseline="0" dirty="0">
                <a:solidFill>
                  <a:schemeClr val="tx1"/>
                </a:solidFill>
                <a:latin typeface="+mn-lt"/>
                <a:ea typeface="+mn-ea"/>
                <a:cs typeface="+mn-cs"/>
              </a:rPr>
              <a:t>transgender sample, it is the most reported ACE, and in the</a:t>
            </a:r>
          </a:p>
          <a:p>
            <a:r>
              <a:rPr lang="en-US" sz="1200" b="0" i="0" u="none" strike="noStrike" kern="1200" baseline="0" dirty="0">
                <a:solidFill>
                  <a:schemeClr val="tx1"/>
                </a:solidFill>
                <a:latin typeface="+mn-lt"/>
                <a:ea typeface="+mn-ea"/>
                <a:cs typeface="+mn-cs"/>
              </a:rPr>
              <a:t>sample of men who sexually offend, emotional abuse is the</a:t>
            </a:r>
          </a:p>
          <a:p>
            <a:r>
              <a:rPr lang="en-US" sz="1200" b="0" i="0" u="none" strike="noStrike" kern="1200" baseline="0" dirty="0">
                <a:solidFill>
                  <a:schemeClr val="tx1"/>
                </a:solidFill>
                <a:latin typeface="+mn-lt"/>
                <a:ea typeface="+mn-ea"/>
                <a:cs typeface="+mn-cs"/>
              </a:rPr>
              <a:t>second most reported ACE at just one percentage point less</a:t>
            </a:r>
          </a:p>
          <a:p>
            <a:r>
              <a:rPr lang="en-US" sz="1200" b="0" i="0" u="none" strike="noStrike" kern="1200" baseline="0" dirty="0">
                <a:solidFill>
                  <a:schemeClr val="tx1"/>
                </a:solidFill>
                <a:latin typeface="+mn-lt"/>
                <a:ea typeface="+mn-ea"/>
                <a:cs typeface="+mn-cs"/>
              </a:rPr>
              <a:t>than most reported ACE, household substance abuse.</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38</a:t>
            </a:fld>
            <a:endParaRPr lang="en-US"/>
          </a:p>
        </p:txBody>
      </p:sp>
    </p:spTree>
    <p:extLst>
      <p:ext uri="{BB962C8B-B14F-4D97-AF65-F5344CB8AC3E}">
        <p14:creationId xmlns:p14="http://schemas.microsoft.com/office/powerpoint/2010/main" val="31642382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Trauma in primary relationships - </a:t>
            </a:r>
            <a:r>
              <a:rPr lang="en-US" sz="1200" b="0" i="0" u="none" strike="noStrike" kern="1200" baseline="0" dirty="0">
                <a:solidFill>
                  <a:schemeClr val="tx1"/>
                </a:solidFill>
                <a:latin typeface="+mn-lt"/>
                <a:ea typeface="+mn-ea"/>
                <a:cs typeface="+mn-cs"/>
              </a:rPr>
              <a:t>maltreatment, measuring lack of</a:t>
            </a:r>
          </a:p>
          <a:p>
            <a:r>
              <a:rPr lang="en-US" sz="1200" b="0" i="0" u="none" strike="noStrike" kern="1200" baseline="0" dirty="0">
                <a:solidFill>
                  <a:schemeClr val="tx1"/>
                </a:solidFill>
                <a:latin typeface="+mn-lt"/>
                <a:ea typeface="+mn-ea"/>
                <a:cs typeface="+mn-cs"/>
              </a:rPr>
              <a:t>care (physical and emotional neglect), abuse (psychological,</a:t>
            </a:r>
          </a:p>
          <a:p>
            <a:r>
              <a:rPr lang="en-US" sz="1200" b="0" i="0" u="none" strike="noStrike" kern="1200" baseline="0" dirty="0">
                <a:solidFill>
                  <a:schemeClr val="tx1"/>
                </a:solidFill>
                <a:latin typeface="+mn-lt"/>
                <a:ea typeface="+mn-ea"/>
                <a:cs typeface="+mn-cs"/>
              </a:rPr>
              <a:t>physical and sexual abuse) and other traumatic experiences, such</a:t>
            </a:r>
          </a:p>
          <a:p>
            <a:r>
              <a:rPr lang="en-US" sz="1200" b="0" i="0" u="none" strike="noStrike" kern="1200" baseline="0" dirty="0">
                <a:solidFill>
                  <a:schemeClr val="tx1"/>
                </a:solidFill>
                <a:latin typeface="+mn-lt"/>
                <a:ea typeface="+mn-ea"/>
                <a:cs typeface="+mn-cs"/>
              </a:rPr>
              <a:t>as rejection, role reversal, exposure to domestic violence,</a:t>
            </a:r>
          </a:p>
          <a:p>
            <a:r>
              <a:rPr lang="en-US" sz="1200" b="0" i="0" u="none" strike="noStrike" kern="1200" baseline="0" dirty="0">
                <a:solidFill>
                  <a:schemeClr val="tx1"/>
                </a:solidFill>
                <a:latin typeface="+mn-lt"/>
                <a:ea typeface="+mn-ea"/>
                <a:cs typeface="+mn-cs"/>
              </a:rPr>
              <a:t>separation and loss.</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39</a:t>
            </a:fld>
            <a:endParaRPr lang="en-US"/>
          </a:p>
        </p:txBody>
      </p:sp>
    </p:spTree>
    <p:extLst>
      <p:ext uri="{BB962C8B-B14F-4D97-AF65-F5344CB8AC3E}">
        <p14:creationId xmlns:p14="http://schemas.microsoft.com/office/powerpoint/2010/main" val="34575264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history of psychological/emotional abuse is the most reported adverse childhood experience in</a:t>
            </a:r>
          </a:p>
          <a:p>
            <a:r>
              <a:rPr lang="en-US" sz="1200" b="0" i="0" u="none" strike="noStrike" kern="1200" baseline="0" dirty="0">
                <a:solidFill>
                  <a:schemeClr val="tx1"/>
                </a:solidFill>
                <a:latin typeface="+mn-lt"/>
                <a:ea typeface="+mn-ea"/>
                <a:cs typeface="+mn-cs"/>
              </a:rPr>
              <a:t>the transgender sample and the second most frequently reported in the sexual offender sample. In the SO</a:t>
            </a:r>
          </a:p>
          <a:p>
            <a:r>
              <a:rPr lang="en-US" sz="1200" b="0" i="0" u="none" strike="noStrike" kern="1200" baseline="0" dirty="0">
                <a:solidFill>
                  <a:schemeClr val="tx1"/>
                </a:solidFill>
                <a:latin typeface="+mn-lt"/>
                <a:ea typeface="+mn-ea"/>
                <a:cs typeface="+mn-cs"/>
              </a:rPr>
              <a:t>sample, this is just one percent less than household substance abuse.</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40</a:t>
            </a:fld>
            <a:endParaRPr lang="en-US"/>
          </a:p>
        </p:txBody>
      </p:sp>
    </p:spTree>
    <p:extLst>
      <p:ext uri="{BB962C8B-B14F-4D97-AF65-F5344CB8AC3E}">
        <p14:creationId xmlns:p14="http://schemas.microsoft.com/office/powerpoint/2010/main" val="2103401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briefly discuss a few of these as applied to transgender persons, but for the trans individual, many issues related to GD could play out in most if not all of these areas.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Not every GD patient will have issues in these areas, and most will have issues in other areas of risk as well, which may or may not have a connection to GD</a:t>
            </a:r>
          </a:p>
          <a:p>
            <a:pPr marL="171450" indent="-171450">
              <a:buFont typeface="Arial" panose="020B0604020202020204" pitchFamily="34" charset="0"/>
              <a:buChar char="•"/>
            </a:pPr>
            <a:r>
              <a:rPr lang="en-US" dirty="0"/>
              <a:t>Will need to assess for each individual</a:t>
            </a:r>
          </a:p>
          <a:p>
            <a:pPr marL="171450" indent="-171450">
              <a:buFont typeface="Arial" panose="020B0604020202020204" pitchFamily="34" charset="0"/>
              <a:buChar char="•"/>
            </a:pPr>
            <a:r>
              <a:rPr lang="en-US" dirty="0"/>
              <a:t>Coop with supervision – looking forward, complicated due to trans needs, limitations from parole/courts that may challenge expression as woman, etc. need for connection to transgender community at large may be challenging given rules of community supervision, leading to conflict with agents</a:t>
            </a: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41</a:t>
            </a:fld>
            <a:endParaRPr lang="en-US"/>
          </a:p>
        </p:txBody>
      </p:sp>
    </p:spTree>
    <p:extLst>
      <p:ext uri="{BB962C8B-B14F-4D97-AF65-F5344CB8AC3E}">
        <p14:creationId xmlns:p14="http://schemas.microsoft.com/office/powerpoint/2010/main" val="17790455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 particularly salient for transgender person</a:t>
            </a:r>
          </a:p>
        </p:txBody>
      </p:sp>
      <p:sp>
        <p:nvSpPr>
          <p:cNvPr id="4" name="Slide Number Placeholder 3"/>
          <p:cNvSpPr>
            <a:spLocks noGrp="1"/>
          </p:cNvSpPr>
          <p:nvPr>
            <p:ph type="sldNum" sz="quarter" idx="5"/>
          </p:nvPr>
        </p:nvSpPr>
        <p:spPr/>
        <p:txBody>
          <a:bodyPr/>
          <a:lstStyle/>
          <a:p>
            <a:fld id="{73B18F80-0528-493E-BC37-79D1DF3DF551}" type="slidenum">
              <a:rPr lang="en-US" smtClean="0"/>
              <a:t>42</a:t>
            </a:fld>
            <a:endParaRPr lang="en-US"/>
          </a:p>
        </p:txBody>
      </p:sp>
    </p:spTree>
    <p:extLst>
      <p:ext uri="{BB962C8B-B14F-4D97-AF65-F5344CB8AC3E}">
        <p14:creationId xmlns:p14="http://schemas.microsoft.com/office/powerpoint/2010/main" val="398051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READ ALL THESE</a:t>
            </a:r>
          </a:p>
        </p:txBody>
      </p:sp>
      <p:sp>
        <p:nvSpPr>
          <p:cNvPr id="4" name="Slide Number Placeholder 3"/>
          <p:cNvSpPr>
            <a:spLocks noGrp="1"/>
          </p:cNvSpPr>
          <p:nvPr>
            <p:ph type="sldNum" sz="quarter" idx="5"/>
          </p:nvPr>
        </p:nvSpPr>
        <p:spPr/>
        <p:txBody>
          <a:bodyPr/>
          <a:lstStyle/>
          <a:p>
            <a:fld id="{73B18F80-0528-493E-BC37-79D1DF3DF551}" type="slidenum">
              <a:rPr lang="en-US" smtClean="0"/>
              <a:t>5</a:t>
            </a:fld>
            <a:endParaRPr lang="en-US"/>
          </a:p>
        </p:txBody>
      </p:sp>
    </p:spTree>
    <p:extLst>
      <p:ext uri="{BB962C8B-B14F-4D97-AF65-F5344CB8AC3E}">
        <p14:creationId xmlns:p14="http://schemas.microsoft.com/office/powerpoint/2010/main" val="1311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Suggestion – focus on Good Lives Plan to address being trans/GD, in addition to SO issues</a:t>
            </a:r>
          </a:p>
          <a:p>
            <a:r>
              <a:rPr lang="en-US" dirty="0"/>
              <a:t>Primary goods where trans issues may have particular salience</a:t>
            </a:r>
          </a:p>
        </p:txBody>
      </p:sp>
      <p:sp>
        <p:nvSpPr>
          <p:cNvPr id="4" name="Slide Number Placeholder 3"/>
          <p:cNvSpPr>
            <a:spLocks noGrp="1"/>
          </p:cNvSpPr>
          <p:nvPr>
            <p:ph type="sldNum" sz="quarter" idx="5"/>
          </p:nvPr>
        </p:nvSpPr>
        <p:spPr/>
        <p:txBody>
          <a:bodyPr/>
          <a:lstStyle/>
          <a:p>
            <a:fld id="{73B18F80-0528-493E-BC37-79D1DF3DF551}" type="slidenum">
              <a:rPr lang="en-US" smtClean="0"/>
              <a:t>45</a:t>
            </a:fld>
            <a:endParaRPr lang="en-US"/>
          </a:p>
        </p:txBody>
      </p:sp>
    </p:spTree>
    <p:extLst>
      <p:ext uri="{BB962C8B-B14F-4D97-AF65-F5344CB8AC3E}">
        <p14:creationId xmlns:p14="http://schemas.microsoft.com/office/powerpoint/2010/main" val="3385324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Huge issue for regular sex offenders reintegrating, trans is another layer of stigma these folks must deal with.</a:t>
            </a:r>
          </a:p>
        </p:txBody>
      </p:sp>
      <p:sp>
        <p:nvSpPr>
          <p:cNvPr id="4" name="Slide Number Placeholder 3"/>
          <p:cNvSpPr>
            <a:spLocks noGrp="1"/>
          </p:cNvSpPr>
          <p:nvPr>
            <p:ph type="sldNum" sz="quarter" idx="5"/>
          </p:nvPr>
        </p:nvSpPr>
        <p:spPr/>
        <p:txBody>
          <a:bodyPr/>
          <a:lstStyle/>
          <a:p>
            <a:fld id="{73B18F80-0528-493E-BC37-79D1DF3DF551}" type="slidenum">
              <a:rPr lang="en-US" smtClean="0"/>
              <a:t>47</a:t>
            </a:fld>
            <a:endParaRPr lang="en-US"/>
          </a:p>
        </p:txBody>
      </p:sp>
    </p:spTree>
    <p:extLst>
      <p:ext uri="{BB962C8B-B14F-4D97-AF65-F5344CB8AC3E}">
        <p14:creationId xmlns:p14="http://schemas.microsoft.com/office/powerpoint/2010/main" val="36220840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51</a:t>
            </a:fld>
            <a:endParaRPr lang="en-US"/>
          </a:p>
        </p:txBody>
      </p:sp>
    </p:spTree>
    <p:extLst>
      <p:ext uri="{BB962C8B-B14F-4D97-AF65-F5344CB8AC3E}">
        <p14:creationId xmlns:p14="http://schemas.microsoft.com/office/powerpoint/2010/main" val="3540501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Recidivism research – should have better records that could track this, especially since so over represented and most for sex or property crimes</a:t>
            </a:r>
          </a:p>
        </p:txBody>
      </p:sp>
      <p:sp>
        <p:nvSpPr>
          <p:cNvPr id="4" name="Slide Number Placeholder 3"/>
          <p:cNvSpPr>
            <a:spLocks noGrp="1"/>
          </p:cNvSpPr>
          <p:nvPr>
            <p:ph type="sldNum" sz="quarter" idx="5"/>
          </p:nvPr>
        </p:nvSpPr>
        <p:spPr/>
        <p:txBody>
          <a:bodyPr/>
          <a:lstStyle/>
          <a:p>
            <a:fld id="{73B18F80-0528-493E-BC37-79D1DF3DF551}" type="slidenum">
              <a:rPr lang="en-US" smtClean="0"/>
              <a:t>53</a:t>
            </a:fld>
            <a:endParaRPr lang="en-US"/>
          </a:p>
        </p:txBody>
      </p:sp>
    </p:spTree>
    <p:extLst>
      <p:ext uri="{BB962C8B-B14F-4D97-AF65-F5344CB8AC3E}">
        <p14:creationId xmlns:p14="http://schemas.microsoft.com/office/powerpoint/2010/main" val="1435453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Identity – Is how you think of  yourself in your head.  It is the chemistry that composes you (hormones) and how you interpret what that means</a:t>
            </a:r>
          </a:p>
          <a:p>
            <a:r>
              <a:rPr lang="en-US" dirty="0"/>
              <a:t>Expression – how you demonstrate your gender based on traditional gender roles through the way you act, dress, behave and interact</a:t>
            </a:r>
          </a:p>
          <a:p>
            <a:r>
              <a:rPr lang="en-US" dirty="0"/>
              <a:t>Biological – objectively measurable organs, hormones and </a:t>
            </a:r>
            <a:r>
              <a:rPr lang="en-US" dirty="0" err="1"/>
              <a:t>chromosones</a:t>
            </a:r>
            <a:r>
              <a:rPr lang="en-US" dirty="0"/>
              <a:t> – female – vagina, male penis, etc.</a:t>
            </a:r>
          </a:p>
          <a:p>
            <a:r>
              <a:rPr lang="en-US" dirty="0"/>
              <a:t>Orientation – who  you are physically, spiritually and emotionally attracted to based on the  sex/gender in relation to your own</a:t>
            </a:r>
          </a:p>
        </p:txBody>
      </p:sp>
      <p:sp>
        <p:nvSpPr>
          <p:cNvPr id="4" name="Slide Number Placeholder 3"/>
          <p:cNvSpPr>
            <a:spLocks noGrp="1"/>
          </p:cNvSpPr>
          <p:nvPr>
            <p:ph type="sldNum" sz="quarter" idx="5"/>
          </p:nvPr>
        </p:nvSpPr>
        <p:spPr/>
        <p:txBody>
          <a:bodyPr/>
          <a:lstStyle/>
          <a:p>
            <a:fld id="{73B18F80-0528-493E-BC37-79D1DF3DF551}" type="slidenum">
              <a:rPr lang="en-US" smtClean="0"/>
              <a:t>7</a:t>
            </a:fld>
            <a:endParaRPr lang="en-US"/>
          </a:p>
        </p:txBody>
      </p:sp>
    </p:spTree>
    <p:extLst>
      <p:ext uri="{BB962C8B-B14F-4D97-AF65-F5344CB8AC3E}">
        <p14:creationId xmlns:p14="http://schemas.microsoft.com/office/powerpoint/2010/main" val="1042948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cs typeface="Calibri"/>
              </a:rPr>
              <a:t>N</a:t>
            </a:r>
            <a:r>
              <a:rPr lang="en-US" sz="1200" spc="-30" dirty="0">
                <a:solidFill>
                  <a:srgbClr val="000000"/>
                </a:solidFill>
                <a:cs typeface="Calibri"/>
              </a:rPr>
              <a:t>a</a:t>
            </a:r>
            <a:r>
              <a:rPr lang="en-US" sz="1200" dirty="0">
                <a:solidFill>
                  <a:srgbClr val="000000"/>
                </a:solidFill>
                <a:cs typeface="Calibri"/>
              </a:rPr>
              <a:t>tional</a:t>
            </a:r>
            <a:r>
              <a:rPr lang="en-US" sz="1200" spc="-25" dirty="0">
                <a:solidFill>
                  <a:srgbClr val="000000"/>
                </a:solidFill>
                <a:cs typeface="Calibri"/>
              </a:rPr>
              <a:t> </a:t>
            </a:r>
            <a:r>
              <a:rPr lang="en-US" sz="1200" spc="-5" dirty="0">
                <a:solidFill>
                  <a:srgbClr val="000000"/>
                </a:solidFill>
                <a:cs typeface="Calibri"/>
              </a:rPr>
              <a:t>Ce</a:t>
            </a:r>
            <a:r>
              <a:rPr lang="en-US" sz="1200" spc="-30" dirty="0">
                <a:solidFill>
                  <a:srgbClr val="000000"/>
                </a:solidFill>
                <a:cs typeface="Calibri"/>
              </a:rPr>
              <a:t>nt</a:t>
            </a:r>
            <a:r>
              <a:rPr lang="en-US" sz="1200" spc="-15" dirty="0">
                <a:solidFill>
                  <a:srgbClr val="000000"/>
                </a:solidFill>
                <a:cs typeface="Calibri"/>
              </a:rPr>
              <a:t>er</a:t>
            </a:r>
            <a:r>
              <a:rPr lang="en-US" sz="1200" spc="-30" dirty="0">
                <a:solidFill>
                  <a:srgbClr val="000000"/>
                </a:solidFill>
                <a:cs typeface="Calibri"/>
              </a:rPr>
              <a:t> </a:t>
            </a:r>
            <a:r>
              <a:rPr lang="en-US" sz="1200" spc="-60" dirty="0">
                <a:solidFill>
                  <a:srgbClr val="000000"/>
                </a:solidFill>
                <a:cs typeface="Calibri"/>
              </a:rPr>
              <a:t>f</a:t>
            </a:r>
            <a:r>
              <a:rPr lang="en-US" sz="1200" spc="-5" dirty="0">
                <a:solidFill>
                  <a:srgbClr val="000000"/>
                </a:solidFill>
                <a:cs typeface="Calibri"/>
              </a:rPr>
              <a:t>o</a:t>
            </a:r>
            <a:r>
              <a:rPr lang="en-US" sz="1200" dirty="0">
                <a:solidFill>
                  <a:srgbClr val="000000"/>
                </a:solidFill>
                <a:cs typeface="Calibri"/>
              </a:rPr>
              <a:t>r </a:t>
            </a:r>
            <a:r>
              <a:rPr lang="en-US" sz="1200" spc="-170" dirty="0">
                <a:solidFill>
                  <a:srgbClr val="000000"/>
                </a:solidFill>
                <a:cs typeface="Calibri"/>
              </a:rPr>
              <a:t>T</a:t>
            </a:r>
            <a:r>
              <a:rPr lang="en-US" sz="1200" spc="-80" dirty="0">
                <a:solidFill>
                  <a:srgbClr val="000000"/>
                </a:solidFill>
                <a:cs typeface="Calibri"/>
              </a:rPr>
              <a:t>r</a:t>
            </a:r>
            <a:r>
              <a:rPr lang="en-US" sz="1200" dirty="0">
                <a:solidFill>
                  <a:srgbClr val="000000"/>
                </a:solidFill>
                <a:cs typeface="Calibri"/>
              </a:rPr>
              <a:t>ans</a:t>
            </a:r>
            <a:r>
              <a:rPr lang="en-US" sz="1200" spc="-30" dirty="0">
                <a:solidFill>
                  <a:srgbClr val="000000"/>
                </a:solidFill>
                <a:cs typeface="Calibri"/>
              </a:rPr>
              <a:t>g</a:t>
            </a:r>
            <a:r>
              <a:rPr lang="en-US" sz="1200" dirty="0">
                <a:solidFill>
                  <a:srgbClr val="000000"/>
                </a:solidFill>
                <a:cs typeface="Calibri"/>
              </a:rPr>
              <a:t>end</a:t>
            </a:r>
            <a:r>
              <a:rPr lang="en-US" sz="1200" spc="-15" dirty="0">
                <a:solidFill>
                  <a:srgbClr val="000000"/>
                </a:solidFill>
                <a:cs typeface="Calibri"/>
              </a:rPr>
              <a:t>e</a:t>
            </a:r>
            <a:r>
              <a:rPr lang="en-US" sz="1200" spc="-10" dirty="0">
                <a:solidFill>
                  <a:srgbClr val="000000"/>
                </a:solidFill>
                <a:cs typeface="Calibri"/>
              </a:rPr>
              <a:t>r</a:t>
            </a:r>
            <a:r>
              <a:rPr lang="en-US" sz="1200" spc="-40" dirty="0">
                <a:solidFill>
                  <a:srgbClr val="000000"/>
                </a:solidFill>
                <a:cs typeface="Calibri"/>
              </a:rPr>
              <a:t> E</a:t>
            </a:r>
            <a:r>
              <a:rPr lang="en-US" sz="1200" spc="-5" dirty="0">
                <a:solidFill>
                  <a:srgbClr val="000000"/>
                </a:solidFill>
                <a:cs typeface="Calibri"/>
              </a:rPr>
              <a:t>qualit</a:t>
            </a:r>
            <a:r>
              <a:rPr lang="en-US" sz="1200" dirty="0">
                <a:solidFill>
                  <a:srgbClr val="000000"/>
                </a:solidFill>
                <a:cs typeface="Calibri"/>
              </a:rPr>
              <a:t>y</a:t>
            </a:r>
            <a:r>
              <a:rPr lang="en-US" sz="1200" spc="-15" dirty="0">
                <a:solidFill>
                  <a:srgbClr val="000000"/>
                </a:solidFill>
                <a:cs typeface="Calibri"/>
              </a:rPr>
              <a:t> </a:t>
            </a:r>
            <a:r>
              <a:rPr lang="en-US" sz="1200" dirty="0">
                <a:solidFill>
                  <a:srgbClr val="000000"/>
                </a:solidFill>
                <a:cs typeface="Calibri"/>
              </a:rPr>
              <a:t>e</a:t>
            </a:r>
            <a:r>
              <a:rPr lang="en-US" sz="1200" spc="-40" dirty="0">
                <a:solidFill>
                  <a:srgbClr val="000000"/>
                </a:solidFill>
                <a:cs typeface="Calibri"/>
              </a:rPr>
              <a:t>s</a:t>
            </a:r>
            <a:r>
              <a:rPr lang="en-US" sz="1200" dirty="0">
                <a:solidFill>
                  <a:srgbClr val="000000"/>
                </a:solidFill>
                <a:cs typeface="Calibri"/>
              </a:rPr>
              <a:t>tim</a:t>
            </a:r>
            <a:r>
              <a:rPr lang="en-US" sz="1200" spc="-25" dirty="0">
                <a:solidFill>
                  <a:srgbClr val="000000"/>
                </a:solidFill>
                <a:cs typeface="Calibri"/>
              </a:rPr>
              <a:t>a</a:t>
            </a:r>
            <a:r>
              <a:rPr lang="en-US" sz="1200" spc="-30" dirty="0">
                <a:solidFill>
                  <a:srgbClr val="000000"/>
                </a:solidFill>
                <a:cs typeface="Calibri"/>
              </a:rPr>
              <a:t>t</a:t>
            </a:r>
            <a:r>
              <a:rPr lang="en-US" sz="1200" dirty="0">
                <a:solidFill>
                  <a:srgbClr val="000000"/>
                </a:solidFill>
                <a:cs typeface="Calibri"/>
              </a:rPr>
              <a:t>es </a:t>
            </a:r>
            <a:r>
              <a:rPr lang="en-US" sz="1200" spc="-20" dirty="0">
                <a:solidFill>
                  <a:srgbClr val="000000"/>
                </a:solidFill>
                <a:cs typeface="Calibri"/>
              </a:rPr>
              <a:t>b</a:t>
            </a:r>
            <a:r>
              <a:rPr lang="en-US" sz="1200" spc="-30" dirty="0">
                <a:solidFill>
                  <a:srgbClr val="000000"/>
                </a:solidFill>
                <a:cs typeface="Calibri"/>
              </a:rPr>
              <a:t>e</a:t>
            </a:r>
            <a:r>
              <a:rPr lang="en-US" sz="1200" spc="-10" dirty="0">
                <a:solidFill>
                  <a:srgbClr val="000000"/>
                </a:solidFill>
                <a:cs typeface="Calibri"/>
              </a:rPr>
              <a:t>t</a:t>
            </a:r>
            <a:r>
              <a:rPr lang="en-US" sz="1200" spc="-50" dirty="0">
                <a:solidFill>
                  <a:srgbClr val="000000"/>
                </a:solidFill>
                <a:cs typeface="Calibri"/>
              </a:rPr>
              <a:t>w</a:t>
            </a:r>
            <a:r>
              <a:rPr lang="en-US" sz="1200" spc="-15" dirty="0">
                <a:solidFill>
                  <a:srgbClr val="000000"/>
                </a:solidFill>
                <a:cs typeface="Calibri"/>
              </a:rPr>
              <a:t>een</a:t>
            </a:r>
            <a:r>
              <a:rPr lang="en-US" sz="1200" spc="-45" dirty="0">
                <a:solidFill>
                  <a:srgbClr val="000000"/>
                </a:solidFill>
                <a:cs typeface="Calibri"/>
              </a:rPr>
              <a:t> </a:t>
            </a:r>
            <a:r>
              <a:rPr lang="en-US" sz="1200" dirty="0">
                <a:solidFill>
                  <a:srgbClr val="000000"/>
                </a:solidFill>
                <a:cs typeface="Calibri"/>
              </a:rPr>
              <a:t>¼</a:t>
            </a:r>
            <a:r>
              <a:rPr lang="en-US" sz="1200" spc="-5" dirty="0">
                <a:solidFill>
                  <a:srgbClr val="000000"/>
                </a:solidFill>
                <a:cs typeface="Calibri"/>
              </a:rPr>
              <a:t> </a:t>
            </a:r>
            <a:r>
              <a:rPr lang="en-US" sz="1200" dirty="0">
                <a:solidFill>
                  <a:srgbClr val="000000"/>
                </a:solidFill>
                <a:cs typeface="Calibri"/>
              </a:rPr>
              <a:t>and</a:t>
            </a:r>
            <a:r>
              <a:rPr lang="en-US" sz="1200" spc="-15" dirty="0">
                <a:solidFill>
                  <a:srgbClr val="000000"/>
                </a:solidFill>
                <a:cs typeface="Calibri"/>
              </a:rPr>
              <a:t> </a:t>
            </a:r>
            <a:r>
              <a:rPr lang="en-US" sz="1200" spc="-20" dirty="0">
                <a:solidFill>
                  <a:srgbClr val="000000"/>
                </a:solidFill>
                <a:cs typeface="Calibri"/>
              </a:rPr>
              <a:t>1%</a:t>
            </a:r>
            <a:r>
              <a:rPr lang="en-US" sz="1200" spc="-15" dirty="0">
                <a:solidFill>
                  <a:srgbClr val="000000"/>
                </a:solidFill>
                <a:cs typeface="Calibri"/>
              </a:rPr>
              <a:t> </a:t>
            </a:r>
            <a:r>
              <a:rPr lang="en-US" sz="1200" spc="-5" dirty="0">
                <a:solidFill>
                  <a:srgbClr val="000000"/>
                </a:solidFill>
                <a:cs typeface="Calibri"/>
              </a:rPr>
              <a:t>o</a:t>
            </a:r>
            <a:r>
              <a:rPr lang="en-US" sz="1200" dirty="0">
                <a:solidFill>
                  <a:srgbClr val="000000"/>
                </a:solidFill>
                <a:cs typeface="Calibri"/>
              </a:rPr>
              <a:t>f</a:t>
            </a:r>
            <a:r>
              <a:rPr lang="en-US" sz="1200" spc="-5" dirty="0">
                <a:solidFill>
                  <a:srgbClr val="000000"/>
                </a:solidFill>
                <a:cs typeface="Calibri"/>
              </a:rPr>
              <a:t> </a:t>
            </a:r>
            <a:r>
              <a:rPr lang="en-US" sz="1200" spc="-15" dirty="0">
                <a:solidFill>
                  <a:srgbClr val="000000"/>
                </a:solidFill>
                <a:cs typeface="Calibri"/>
              </a:rPr>
              <a:t>the</a:t>
            </a:r>
            <a:r>
              <a:rPr lang="en-US" sz="1200" spc="-20" dirty="0">
                <a:solidFill>
                  <a:srgbClr val="000000"/>
                </a:solidFill>
                <a:cs typeface="Calibri"/>
              </a:rPr>
              <a:t> </a:t>
            </a:r>
            <a:r>
              <a:rPr lang="en-US" sz="1200" spc="-5" dirty="0">
                <a:solidFill>
                  <a:srgbClr val="000000"/>
                </a:solidFill>
                <a:cs typeface="Calibri"/>
              </a:rPr>
              <a:t>popul</a:t>
            </a:r>
            <a:r>
              <a:rPr lang="en-US" sz="1200" spc="-20" dirty="0">
                <a:solidFill>
                  <a:srgbClr val="000000"/>
                </a:solidFill>
                <a:cs typeface="Calibri"/>
              </a:rPr>
              <a:t>a</a:t>
            </a:r>
            <a:r>
              <a:rPr lang="en-US" sz="1200" dirty="0">
                <a:solidFill>
                  <a:srgbClr val="000000"/>
                </a:solidFill>
                <a:cs typeface="Calibri"/>
              </a:rPr>
              <a:t>tion</a:t>
            </a:r>
            <a:r>
              <a:rPr lang="en-US" sz="1200" spc="-20" dirty="0">
                <a:solidFill>
                  <a:srgbClr val="000000"/>
                </a:solidFill>
                <a:cs typeface="Calibri"/>
              </a:rPr>
              <a:t> </a:t>
            </a:r>
            <a:r>
              <a:rPr lang="en-US" sz="1200" dirty="0">
                <a:solidFill>
                  <a:srgbClr val="000000"/>
                </a:solidFill>
                <a:cs typeface="Calibri"/>
              </a:rPr>
              <a:t>is</a:t>
            </a:r>
            <a:r>
              <a:rPr lang="en-US" sz="1200" spc="-5" dirty="0">
                <a:solidFill>
                  <a:srgbClr val="000000"/>
                </a:solidFill>
                <a:cs typeface="Calibri"/>
              </a:rPr>
              <a:t> </a:t>
            </a:r>
            <a:r>
              <a:rPr lang="en-US" sz="1200" spc="-10" dirty="0">
                <a:solidFill>
                  <a:srgbClr val="000000"/>
                </a:solidFill>
                <a:cs typeface="Calibri"/>
              </a:rPr>
              <a:t>t</a:t>
            </a:r>
            <a:r>
              <a:rPr lang="en-US" sz="1200" spc="-75" dirty="0">
                <a:solidFill>
                  <a:srgbClr val="000000"/>
                </a:solidFill>
                <a:cs typeface="Calibri"/>
              </a:rPr>
              <a:t>r</a:t>
            </a:r>
            <a:r>
              <a:rPr lang="en-US" sz="1200" dirty="0">
                <a:solidFill>
                  <a:srgbClr val="000000"/>
                </a:solidFill>
                <a:cs typeface="Calibri"/>
              </a:rPr>
              <a:t>anss</a:t>
            </a:r>
            <a:r>
              <a:rPr lang="en-US" sz="1200" spc="-40" dirty="0">
                <a:solidFill>
                  <a:srgbClr val="000000"/>
                </a:solidFill>
                <a:cs typeface="Calibri"/>
              </a:rPr>
              <a:t>e</a:t>
            </a:r>
            <a:r>
              <a:rPr lang="en-US" sz="1200" spc="-30" dirty="0">
                <a:solidFill>
                  <a:srgbClr val="000000"/>
                </a:solidFill>
                <a:cs typeface="Calibri"/>
              </a:rPr>
              <a:t>x</a:t>
            </a:r>
            <a:r>
              <a:rPr lang="en-US" sz="1200" spc="-5" dirty="0">
                <a:solidFill>
                  <a:srgbClr val="000000"/>
                </a:solidFill>
                <a:cs typeface="Calibri"/>
              </a:rPr>
              <a:t>ual.</a:t>
            </a: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8</a:t>
            </a:fld>
            <a:endParaRPr lang="en-US"/>
          </a:p>
        </p:txBody>
      </p:sp>
    </p:spTree>
    <p:extLst>
      <p:ext uri="{BB962C8B-B14F-4D97-AF65-F5344CB8AC3E}">
        <p14:creationId xmlns:p14="http://schemas.microsoft.com/office/powerpoint/2010/main" val="496250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version of standards coming out soon.  More on that later</a:t>
            </a:r>
          </a:p>
          <a:p>
            <a:r>
              <a:rPr lang="en-US" sz="1200" dirty="0">
                <a:solidFill>
                  <a:srgbClr val="000000"/>
                </a:solidFill>
              </a:rPr>
              <a:t>2015 Guidelines for Psychological Practice with Transgender and Gender Nonconforming People (TGNC)</a:t>
            </a:r>
          </a:p>
          <a:p>
            <a:r>
              <a:rPr lang="en-US" sz="1200" dirty="0">
                <a:solidFill>
                  <a:srgbClr val="000000"/>
                </a:solidFill>
              </a:rPr>
              <a:t>Trans-affirmative Care: “Care that is respectful, aware and supportive of the life experiences of TGNC people.”</a:t>
            </a:r>
          </a:p>
          <a:p>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10</a:t>
            </a:fld>
            <a:endParaRPr lang="en-US"/>
          </a:p>
        </p:txBody>
      </p:sp>
    </p:spTree>
    <p:extLst>
      <p:ext uri="{BB962C8B-B14F-4D97-AF65-F5344CB8AC3E}">
        <p14:creationId xmlns:p14="http://schemas.microsoft.com/office/powerpoint/2010/main" val="2738162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order for mental healthcare providers to fully appreciate the lived experiences of transgender persons</a:t>
            </a:r>
          </a:p>
          <a:p>
            <a:r>
              <a:rPr lang="en-US" sz="1200" b="0" i="0" u="none" strike="noStrike" kern="1200" baseline="0" dirty="0">
                <a:solidFill>
                  <a:schemeClr val="tx1"/>
                </a:solidFill>
                <a:latin typeface="+mn-lt"/>
                <a:ea typeface="+mn-ea"/>
                <a:cs typeface="+mn-cs"/>
              </a:rPr>
              <a:t>who sexually harm we need to know how society views the transgender community as a whole, and we</a:t>
            </a:r>
          </a:p>
          <a:p>
            <a:r>
              <a:rPr lang="en-US" sz="1200" b="0" i="0" u="none" strike="noStrike" kern="1200" baseline="0" dirty="0">
                <a:solidFill>
                  <a:schemeClr val="tx1"/>
                </a:solidFill>
                <a:latin typeface="+mn-lt"/>
                <a:ea typeface="+mn-ea"/>
                <a:cs typeface="+mn-cs"/>
              </a:rPr>
              <a:t>also need to understand public perceptions of cisgender individuals who have committed a sexual offense.</a:t>
            </a:r>
          </a:p>
          <a:p>
            <a:r>
              <a:rPr lang="en-US" sz="1200" b="0" i="0" u="none" strike="noStrike" kern="1200" baseline="0" dirty="0">
                <a:solidFill>
                  <a:schemeClr val="tx1"/>
                </a:solidFill>
                <a:latin typeface="+mn-lt"/>
                <a:ea typeface="+mn-ea"/>
                <a:cs typeface="+mn-cs"/>
              </a:rPr>
              <a:t>Any person convicted of a crime involving sexual harm, whether cisgender or transgender, is subject to</a:t>
            </a:r>
          </a:p>
          <a:p>
            <a:r>
              <a:rPr lang="en-US" sz="1200" b="0" i="0" u="none" strike="noStrike" kern="1200" baseline="0" dirty="0">
                <a:solidFill>
                  <a:schemeClr val="tx1"/>
                </a:solidFill>
                <a:latin typeface="+mn-lt"/>
                <a:ea typeface="+mn-ea"/>
                <a:cs typeface="+mn-cs"/>
              </a:rPr>
              <a:t>restrictive legislation and policies such as residence restrictions and public registration which severely</a:t>
            </a:r>
          </a:p>
          <a:p>
            <a:r>
              <a:rPr lang="en-US" sz="1200" b="0" i="0" u="none" strike="noStrike" kern="1200" baseline="0" dirty="0">
                <a:solidFill>
                  <a:schemeClr val="tx1"/>
                </a:solidFill>
                <a:latin typeface="+mn-lt"/>
                <a:ea typeface="+mn-ea"/>
                <a:cs typeface="+mn-cs"/>
              </a:rPr>
              <a:t>limit what they cannot do [10]. Much of these restrictions are driven by political response to public</a:t>
            </a:r>
          </a:p>
          <a:p>
            <a:r>
              <a:rPr lang="en-US" sz="1200" b="0" i="0" u="none" strike="noStrike" kern="1200" baseline="0" dirty="0">
                <a:solidFill>
                  <a:schemeClr val="tx1"/>
                </a:solidFill>
                <a:latin typeface="+mn-lt"/>
                <a:ea typeface="+mn-ea"/>
                <a:cs typeface="+mn-cs"/>
              </a:rPr>
              <a:t>pressure as opposed to empirical data.</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11</a:t>
            </a:fld>
            <a:endParaRPr lang="en-US"/>
          </a:p>
        </p:txBody>
      </p:sp>
    </p:spTree>
    <p:extLst>
      <p:ext uri="{BB962C8B-B14F-4D97-AF65-F5344CB8AC3E}">
        <p14:creationId xmlns:p14="http://schemas.microsoft.com/office/powerpoint/2010/main" val="3458733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identity-based model assumes that gender</a:t>
            </a:r>
          </a:p>
          <a:p>
            <a:r>
              <a:rPr lang="en-US" sz="1200" b="0" i="0" u="none" strike="noStrike" kern="1200" baseline="0" dirty="0">
                <a:solidFill>
                  <a:schemeClr val="tx1"/>
                </a:solidFill>
                <a:latin typeface="+mn-lt"/>
                <a:ea typeface="+mn-ea"/>
                <a:cs typeface="+mn-cs"/>
              </a:rPr>
              <a:t>variance is merely an example of human diversity and that the distress transgender individuals might</a:t>
            </a:r>
          </a:p>
          <a:p>
            <a:r>
              <a:rPr lang="en-US" sz="1200" b="0" i="0" u="none" strike="noStrike" kern="1200" baseline="0" dirty="0">
                <a:solidFill>
                  <a:schemeClr val="tx1"/>
                </a:solidFill>
                <a:latin typeface="+mn-lt"/>
                <a:ea typeface="+mn-ea"/>
                <a:cs typeface="+mn-cs"/>
              </a:rPr>
              <a:t>experience results from social stigma attached to gender variance [1●●]. The World Professional</a:t>
            </a:r>
          </a:p>
          <a:p>
            <a:r>
              <a:rPr lang="en-US" sz="1200" b="0" i="0" u="none" strike="noStrike" kern="1200" baseline="0" dirty="0">
                <a:solidFill>
                  <a:schemeClr val="tx1"/>
                </a:solidFill>
                <a:latin typeface="+mn-lt"/>
                <a:ea typeface="+mn-ea"/>
                <a:cs typeface="+mn-cs"/>
              </a:rPr>
              <a:t>Association for Transgender Health (WPATH) standards emphasize that gender non-conformity is not</a:t>
            </a:r>
          </a:p>
          <a:p>
            <a:r>
              <a:rPr lang="en-US" sz="1200" b="0" i="0" u="none" strike="noStrike" kern="1200" baseline="0" dirty="0">
                <a:solidFill>
                  <a:schemeClr val="tx1"/>
                </a:solidFill>
                <a:latin typeface="+mn-lt"/>
                <a:ea typeface="+mn-ea"/>
                <a:cs typeface="+mn-cs"/>
              </a:rPr>
              <a:t>pathological [19],  and their upcoming version of the standards will be based on the identity based model. World Health Organization no longer classifies transgender identity as a mental</a:t>
            </a:r>
          </a:p>
          <a:p>
            <a:r>
              <a:rPr lang="en-US" sz="1200" b="0" i="0" u="none" strike="noStrike" kern="1200" baseline="0" dirty="0">
                <a:solidFill>
                  <a:schemeClr val="tx1"/>
                </a:solidFill>
                <a:latin typeface="+mn-lt"/>
                <a:ea typeface="+mn-ea"/>
                <a:cs typeface="+mn-cs"/>
              </a:rPr>
              <a:t>disorder, instead using the term Gender Incongruence.  3</a:t>
            </a:r>
            <a:r>
              <a:rPr lang="en-US" sz="1200" b="0" i="0" u="none" strike="noStrike" kern="1200" baseline="30000" dirty="0">
                <a:solidFill>
                  <a:schemeClr val="tx1"/>
                </a:solidFill>
                <a:latin typeface="+mn-lt"/>
                <a:ea typeface="+mn-ea"/>
                <a:cs typeface="+mn-cs"/>
              </a:rPr>
              <a:t>rd</a:t>
            </a:r>
            <a:r>
              <a:rPr lang="en-US" sz="1200" b="0" i="0" u="none" strike="noStrike" kern="1200" baseline="0" dirty="0">
                <a:solidFill>
                  <a:schemeClr val="tx1"/>
                </a:solidFill>
                <a:latin typeface="+mn-lt"/>
                <a:ea typeface="+mn-ea"/>
                <a:cs typeface="+mn-cs"/>
              </a:rPr>
              <a:t> party funders may still be likely to require diagnosis before paying for treatment. This shift will also probably lag behind in forensic settings like ours, but it is coming.</a:t>
            </a:r>
            <a:endParaRPr lang="en-US" dirty="0"/>
          </a:p>
        </p:txBody>
      </p:sp>
      <p:sp>
        <p:nvSpPr>
          <p:cNvPr id="4" name="Slide Number Placeholder 3"/>
          <p:cNvSpPr>
            <a:spLocks noGrp="1"/>
          </p:cNvSpPr>
          <p:nvPr>
            <p:ph type="sldNum" sz="quarter" idx="5"/>
          </p:nvPr>
        </p:nvSpPr>
        <p:spPr/>
        <p:txBody>
          <a:bodyPr/>
          <a:lstStyle/>
          <a:p>
            <a:fld id="{73B18F80-0528-493E-BC37-79D1DF3DF551}" type="slidenum">
              <a:rPr lang="en-US" smtClean="0"/>
              <a:t>12</a:t>
            </a:fld>
            <a:endParaRPr lang="en-US"/>
          </a:p>
        </p:txBody>
      </p:sp>
    </p:spTree>
    <p:extLst>
      <p:ext uri="{BB962C8B-B14F-4D97-AF65-F5344CB8AC3E}">
        <p14:creationId xmlns:p14="http://schemas.microsoft.com/office/powerpoint/2010/main" val="407037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Prisons/confinement facilities most likely place you will encounter transgender sex offenders.  Sexual offenses not clarified, may be also for charges related to sex work</a:t>
            </a:r>
          </a:p>
          <a:p>
            <a:r>
              <a:rPr lang="en-US" dirty="0"/>
              <a:t>Though we don’t often know how many there are as most fear identifying as trans.  Difficult to research for same reason</a:t>
            </a:r>
          </a:p>
        </p:txBody>
      </p:sp>
      <p:sp>
        <p:nvSpPr>
          <p:cNvPr id="4" name="Slide Number Placeholder 3"/>
          <p:cNvSpPr>
            <a:spLocks noGrp="1"/>
          </p:cNvSpPr>
          <p:nvPr>
            <p:ph type="sldNum" sz="quarter" idx="5"/>
          </p:nvPr>
        </p:nvSpPr>
        <p:spPr/>
        <p:txBody>
          <a:bodyPr/>
          <a:lstStyle/>
          <a:p>
            <a:fld id="{73B18F80-0528-493E-BC37-79D1DF3DF551}" type="slidenum">
              <a:rPr lang="en-US" smtClean="0"/>
              <a:t>14</a:t>
            </a:fld>
            <a:endParaRPr lang="en-US"/>
          </a:p>
        </p:txBody>
      </p:sp>
    </p:spTree>
    <p:extLst>
      <p:ext uri="{BB962C8B-B14F-4D97-AF65-F5344CB8AC3E}">
        <p14:creationId xmlns:p14="http://schemas.microsoft.com/office/powerpoint/2010/main" val="1557544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352537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D80FCCE-082E-4143-8E40-2C80BDCFED65}"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238130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3545762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770422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1795674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80FCCE-082E-4143-8E40-2C80BDCFED65}"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4184934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80FCCE-082E-4143-8E40-2C80BDCFED65}" type="datetimeFigureOut">
              <a:rPr lang="en-US" smtClean="0"/>
              <a:t>10/14/2021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1357640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2182467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388644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253272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80FCCE-082E-4143-8E40-2C80BDCFED65}"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168846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80FCCE-082E-4143-8E40-2C80BDCFED65}"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15582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80FCCE-082E-4143-8E40-2C80BDCFED65}"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327834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80FCCE-082E-4143-8E40-2C80BDCFED65}" type="datetimeFigureOut">
              <a:rPr lang="en-US" smtClean="0"/>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452459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0FCCE-082E-4143-8E40-2C80BDCFED65}" type="datetimeFigureOut">
              <a:rPr lang="en-US" smtClean="0"/>
              <a:t>10/14/2021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77716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D80FCCE-082E-4143-8E40-2C80BDCFED65}"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355828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D80FCCE-082E-4143-8E40-2C80BDCFED65}"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0845AE-70E7-4E38-837D-DC4A730A26A8}" type="slidenum">
              <a:rPr lang="en-US" smtClean="0"/>
              <a:t>‹#›</a:t>
            </a:fld>
            <a:endParaRPr lang="en-US"/>
          </a:p>
        </p:txBody>
      </p:sp>
    </p:spTree>
    <p:extLst>
      <p:ext uri="{BB962C8B-B14F-4D97-AF65-F5344CB8AC3E}">
        <p14:creationId xmlns:p14="http://schemas.microsoft.com/office/powerpoint/2010/main" val="422113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86000"/>
          </a:schemeClr>
        </a:solid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D80FCCE-082E-4143-8E40-2C80BDCFED65}" type="datetimeFigureOut">
              <a:rPr lang="en-US" smtClean="0"/>
              <a:t>10/14/2021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00845AE-70E7-4E38-837D-DC4A730A26A8}" type="slidenum">
              <a:rPr lang="en-US" smtClean="0"/>
              <a:t>‹#›</a:t>
            </a:fld>
            <a:endParaRPr lang="en-US"/>
          </a:p>
        </p:txBody>
      </p:sp>
    </p:spTree>
    <p:extLst>
      <p:ext uri="{BB962C8B-B14F-4D97-AF65-F5344CB8AC3E}">
        <p14:creationId xmlns:p14="http://schemas.microsoft.com/office/powerpoint/2010/main" val="545829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han.jumper@Illinois.gov" TargetMode="External"/><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hyperlink" Target="http://www.wpath.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8762E-0384-46EA-846C-388C2BB618BA}"/>
              </a:ext>
            </a:extLst>
          </p:cNvPr>
          <p:cNvSpPr>
            <a:spLocks noGrp="1"/>
          </p:cNvSpPr>
          <p:nvPr>
            <p:ph type="ctrTitle"/>
          </p:nvPr>
        </p:nvSpPr>
        <p:spPr>
          <a:xfrm>
            <a:off x="7007145" y="1241266"/>
            <a:ext cx="4535926" cy="3153753"/>
          </a:xfrm>
        </p:spPr>
        <p:txBody>
          <a:bodyPr vert="horz" lIns="91440" tIns="45720" rIns="91440" bIns="45720" rtlCol="0">
            <a:normAutofit/>
          </a:bodyPr>
          <a:lstStyle/>
          <a:p>
            <a:pPr>
              <a:lnSpc>
                <a:spcPct val="90000"/>
              </a:lnSpc>
            </a:pPr>
            <a:r>
              <a:rPr lang="en-US" sz="4200" kern="1200" dirty="0">
                <a:solidFill>
                  <a:srgbClr val="EBEBEB"/>
                </a:solidFill>
                <a:latin typeface="+mj-lt"/>
                <a:ea typeface="+mj-ea"/>
                <a:cs typeface="+mj-cs"/>
              </a:rPr>
              <a:t>Working </a:t>
            </a:r>
            <a:r>
              <a:rPr lang="en-US" sz="4200" kern="1200">
                <a:solidFill>
                  <a:srgbClr val="EBEBEB"/>
                </a:solidFill>
                <a:latin typeface="+mj-lt"/>
                <a:ea typeface="+mj-ea"/>
                <a:cs typeface="+mj-cs"/>
              </a:rPr>
              <a:t>with Transgender </a:t>
            </a:r>
            <a:r>
              <a:rPr lang="en-US" sz="4200" kern="1200" dirty="0">
                <a:solidFill>
                  <a:srgbClr val="EBEBEB"/>
                </a:solidFill>
                <a:latin typeface="+mj-lt"/>
                <a:ea typeface="+mj-ea"/>
                <a:cs typeface="+mj-cs"/>
              </a:rPr>
              <a:t>Individuals Who Sexually Harm</a:t>
            </a:r>
            <a:br>
              <a:rPr lang="en-US" sz="4200" kern="1200" dirty="0">
                <a:solidFill>
                  <a:srgbClr val="EBEBEB"/>
                </a:solidFill>
                <a:latin typeface="+mj-lt"/>
                <a:ea typeface="+mj-ea"/>
                <a:cs typeface="+mj-cs"/>
              </a:rPr>
            </a:br>
            <a:endParaRPr lang="en-US" sz="4200" kern="1200" dirty="0">
              <a:solidFill>
                <a:srgbClr val="EBEBEB"/>
              </a:solidFill>
              <a:latin typeface="+mj-lt"/>
              <a:ea typeface="+mj-ea"/>
              <a:cs typeface="+mj-cs"/>
            </a:endParaRPr>
          </a:p>
        </p:txBody>
      </p:sp>
      <p:sp>
        <p:nvSpPr>
          <p:cNvPr id="3" name="Subtitle 2">
            <a:extLst>
              <a:ext uri="{FF2B5EF4-FFF2-40B4-BE49-F238E27FC236}">
                <a16:creationId xmlns:a16="http://schemas.microsoft.com/office/drawing/2014/main" id="{AF0F5687-CB4D-4570-852C-334D24EB3740}"/>
              </a:ext>
            </a:extLst>
          </p:cNvPr>
          <p:cNvSpPr>
            <a:spLocks noGrp="1"/>
          </p:cNvSpPr>
          <p:nvPr>
            <p:ph type="subTitle" idx="1"/>
          </p:nvPr>
        </p:nvSpPr>
        <p:spPr>
          <a:xfrm>
            <a:off x="7007145" y="4591665"/>
            <a:ext cx="4535926" cy="1622322"/>
          </a:xfrm>
        </p:spPr>
        <p:txBody>
          <a:bodyPr vert="horz" lIns="91440" tIns="45720" rIns="91440" bIns="45720" rtlCol="0">
            <a:normAutofit/>
          </a:bodyPr>
          <a:lstStyle/>
          <a:p>
            <a:pPr>
              <a:lnSpc>
                <a:spcPct val="90000"/>
              </a:lnSpc>
            </a:pPr>
            <a:r>
              <a:rPr lang="en-US" sz="1300" dirty="0"/>
              <a:t>Shan Jumper, Ph.D., Liberty Healthcare</a:t>
            </a:r>
          </a:p>
          <a:p>
            <a:pPr>
              <a:lnSpc>
                <a:spcPct val="90000"/>
              </a:lnSpc>
            </a:pPr>
            <a:r>
              <a:rPr lang="en-US" sz="1300" dirty="0"/>
              <a:t>Illinois Sexually Violent Persons Treatment and Detention Facility, Rushville, IL</a:t>
            </a:r>
          </a:p>
          <a:p>
            <a:pPr>
              <a:lnSpc>
                <a:spcPct val="90000"/>
              </a:lnSpc>
            </a:pPr>
            <a:r>
              <a:rPr lang="en-US" sz="1300" dirty="0">
                <a:hlinkClick r:id="rId2"/>
              </a:rPr>
              <a:t>shan.jumper@Illinois.gov</a:t>
            </a:r>
            <a:endParaRPr lang="en-US" sz="1300" dirty="0"/>
          </a:p>
        </p:txBody>
      </p:sp>
      <p:grpSp>
        <p:nvGrpSpPr>
          <p:cNvPr id="12" name="Group 11">
            <a:extLst>
              <a:ext uri="{FF2B5EF4-FFF2-40B4-BE49-F238E27FC236}">
                <a16:creationId xmlns:a16="http://schemas.microsoft.com/office/drawing/2014/main" id="{7E2D86BB-893F-471B-AD66-50E01777C0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3" y="396837"/>
            <a:ext cx="6451503" cy="6058999"/>
            <a:chOff x="423333" y="396837"/>
            <a:chExt cx="6451503" cy="6058999"/>
          </a:xfrm>
        </p:grpSpPr>
        <p:sp>
          <p:nvSpPr>
            <p:cNvPr id="13" name="Rectangle 12">
              <a:extLst>
                <a:ext uri="{FF2B5EF4-FFF2-40B4-BE49-F238E27FC236}">
                  <a16:creationId xmlns:a16="http://schemas.microsoft.com/office/drawing/2014/main" id="{61E3F80D-79C6-468A-83E4-3FEA58556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3" y="402165"/>
              <a:ext cx="52293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009504C1-96CE-44B4-8DF0-613CF9D1DA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3161515"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a:extLst>
                <a:ext uri="{FF2B5EF4-FFF2-40B4-BE49-F238E27FC236}">
                  <a16:creationId xmlns:a16="http://schemas.microsoft.com/office/drawing/2014/main" id="{1F299836-4C10-4395-B386-C0FA537C41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5004670"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7" name="Graphic 6" descr="Family">
            <a:extLst>
              <a:ext uri="{FF2B5EF4-FFF2-40B4-BE49-F238E27FC236}">
                <a16:creationId xmlns:a16="http://schemas.microsoft.com/office/drawing/2014/main" id="{11032E77-5DF0-48EE-B2D3-4AB8FEF1EC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7252" y="1114621"/>
            <a:ext cx="4628758" cy="4628758"/>
          </a:xfrm>
          <a:prstGeom prst="rect">
            <a:avLst/>
          </a:prstGeom>
        </p:spPr>
      </p:pic>
    </p:spTree>
    <p:extLst>
      <p:ext uri="{BB962C8B-B14F-4D97-AF65-F5344CB8AC3E}">
        <p14:creationId xmlns:p14="http://schemas.microsoft.com/office/powerpoint/2010/main" val="11695847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97A4-FEFD-4854-8E1E-8C693B65BB32}"/>
              </a:ext>
            </a:extLst>
          </p:cNvPr>
          <p:cNvSpPr>
            <a:spLocks noGrp="1"/>
          </p:cNvSpPr>
          <p:nvPr>
            <p:ph type="title"/>
          </p:nvPr>
        </p:nvSpPr>
        <p:spPr>
          <a:xfrm>
            <a:off x="1179226" y="826680"/>
            <a:ext cx="9833548" cy="1325563"/>
          </a:xfrm>
        </p:spPr>
        <p:txBody>
          <a:bodyPr>
            <a:normAutofit/>
          </a:bodyPr>
          <a:lstStyle/>
          <a:p>
            <a:pPr algn="ctr"/>
            <a:r>
              <a:rPr lang="en-US" sz="4000" b="1">
                <a:solidFill>
                  <a:srgbClr val="FFFFFF"/>
                </a:solidFill>
              </a:rPr>
              <a:t>WPATH – World Professional Association for Transgender Health</a:t>
            </a:r>
          </a:p>
        </p:txBody>
      </p:sp>
      <p:sp>
        <p:nvSpPr>
          <p:cNvPr id="3" name="Content Placeholder 2">
            <a:extLst>
              <a:ext uri="{FF2B5EF4-FFF2-40B4-BE49-F238E27FC236}">
                <a16:creationId xmlns:a16="http://schemas.microsoft.com/office/drawing/2014/main" id="{2BA9C4C3-D515-43F7-ABAC-1A2C8A23ABCF}"/>
              </a:ext>
            </a:extLst>
          </p:cNvPr>
          <p:cNvSpPr>
            <a:spLocks noGrp="1"/>
          </p:cNvSpPr>
          <p:nvPr>
            <p:ph idx="1"/>
          </p:nvPr>
        </p:nvSpPr>
        <p:spPr>
          <a:xfrm>
            <a:off x="1179226" y="3092970"/>
            <a:ext cx="9833548" cy="2693976"/>
          </a:xfrm>
        </p:spPr>
        <p:txBody>
          <a:bodyPr>
            <a:normAutofit fontScale="92500" lnSpcReduction="10000"/>
          </a:bodyPr>
          <a:lstStyle/>
          <a:p>
            <a:r>
              <a:rPr lang="en-US" sz="2000" dirty="0">
                <a:solidFill>
                  <a:srgbClr val="000000"/>
                </a:solidFill>
              </a:rPr>
              <a:t>Standards of care for the health of transsexual, transgender and gender nonconforming people</a:t>
            </a:r>
          </a:p>
          <a:p>
            <a:r>
              <a:rPr lang="en-US" sz="2000" dirty="0">
                <a:solidFill>
                  <a:srgbClr val="000000"/>
                </a:solidFill>
              </a:rPr>
              <a:t>Version 7, 2011- available for free download at </a:t>
            </a:r>
            <a:r>
              <a:rPr lang="en-US" sz="2000" dirty="0">
                <a:solidFill>
                  <a:srgbClr val="000000"/>
                </a:solidFill>
                <a:hlinkClick r:id="rId3"/>
              </a:rPr>
              <a:t>www.wpath.org</a:t>
            </a:r>
            <a:r>
              <a:rPr lang="en-US" sz="2000" dirty="0">
                <a:solidFill>
                  <a:srgbClr val="000000"/>
                </a:solidFill>
              </a:rPr>
              <a:t> </a:t>
            </a:r>
          </a:p>
          <a:p>
            <a:r>
              <a:rPr lang="en-US" sz="2000" i="1" dirty="0">
                <a:solidFill>
                  <a:srgbClr val="000000"/>
                </a:solidFill>
              </a:rPr>
              <a:t>Gender Nonconformity: </a:t>
            </a:r>
            <a:r>
              <a:rPr lang="en-US" sz="2000" dirty="0">
                <a:solidFill>
                  <a:srgbClr val="000000"/>
                </a:solidFill>
              </a:rPr>
              <a:t>extent to which a person’s gender identity, role or expression differs from expected cultural norms prescribed for people of a particular sex.</a:t>
            </a:r>
          </a:p>
          <a:p>
            <a:r>
              <a:rPr lang="en-US" sz="2000" i="1" dirty="0">
                <a:solidFill>
                  <a:srgbClr val="000000"/>
                </a:solidFill>
              </a:rPr>
              <a:t>Gender Dysphoria</a:t>
            </a:r>
            <a:r>
              <a:rPr lang="en-US" sz="2000" dirty="0">
                <a:solidFill>
                  <a:srgbClr val="000000"/>
                </a:solidFill>
              </a:rPr>
              <a:t>: discomfort or distress that is caused by discrepancy between the person’s gender identity and that person’s sex assigned at birth.</a:t>
            </a:r>
          </a:p>
        </p:txBody>
      </p:sp>
    </p:spTree>
    <p:extLst>
      <p:ext uri="{BB962C8B-B14F-4D97-AF65-F5344CB8AC3E}">
        <p14:creationId xmlns:p14="http://schemas.microsoft.com/office/powerpoint/2010/main" val="1140672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9319-EB0C-4AD8-B7D6-A31B1EFD17C7}"/>
              </a:ext>
            </a:extLst>
          </p:cNvPr>
          <p:cNvSpPr>
            <a:spLocks noGrp="1"/>
          </p:cNvSpPr>
          <p:nvPr>
            <p:ph type="title"/>
          </p:nvPr>
        </p:nvSpPr>
        <p:spPr/>
        <p:txBody>
          <a:bodyPr/>
          <a:lstStyle/>
          <a:p>
            <a:pPr algn="ctr"/>
            <a:r>
              <a:rPr lang="en-US" b="1" dirty="0"/>
              <a:t>Public Attitudes towards TGNC</a:t>
            </a:r>
          </a:p>
        </p:txBody>
      </p:sp>
      <p:sp>
        <p:nvSpPr>
          <p:cNvPr id="3" name="Content Placeholder 2">
            <a:extLst>
              <a:ext uri="{FF2B5EF4-FFF2-40B4-BE49-F238E27FC236}">
                <a16:creationId xmlns:a16="http://schemas.microsoft.com/office/drawing/2014/main" id="{AA2F8154-D1D1-4EF2-B3C5-7160EC5C9AA4}"/>
              </a:ext>
            </a:extLst>
          </p:cNvPr>
          <p:cNvSpPr>
            <a:spLocks noGrp="1"/>
          </p:cNvSpPr>
          <p:nvPr>
            <p:ph idx="1"/>
          </p:nvPr>
        </p:nvSpPr>
        <p:spPr/>
        <p:txBody>
          <a:bodyPr/>
          <a:lstStyle/>
          <a:p>
            <a:r>
              <a:rPr lang="en-US" dirty="0"/>
              <a:t>2015 US Transgender Survey (n=27,000+)</a:t>
            </a:r>
          </a:p>
          <a:p>
            <a:pPr lvl="1"/>
            <a:r>
              <a:rPr lang="en-US" dirty="0"/>
              <a:t>46% verbally harassed and 9% physically attacked in last year for identifying as transgender.</a:t>
            </a:r>
          </a:p>
          <a:p>
            <a:pPr lvl="1"/>
            <a:r>
              <a:rPr lang="en-US" dirty="0"/>
              <a:t>10% had been sexually assaulted in the past year, 47% had been sexually attacked at some point in their lifetime</a:t>
            </a:r>
          </a:p>
          <a:p>
            <a:pPr marL="457200" lvl="1" indent="-457200">
              <a:buNone/>
            </a:pPr>
            <a:r>
              <a:rPr lang="en-US" dirty="0">
                <a:solidFill>
                  <a:schemeClr val="accent3">
                    <a:lumMod val="75000"/>
                  </a:schemeClr>
                </a:solidFill>
              </a:rPr>
              <a:t>►</a:t>
            </a:r>
            <a:r>
              <a:rPr lang="en-US" dirty="0"/>
              <a:t>   Indicators of more acceptance of TGNC: higher educational levels (vs. low), ‘openness to experience’ personality factor (having an active imagination and high levels of intellectual curiosity).</a:t>
            </a:r>
          </a:p>
          <a:p>
            <a:pPr marL="457200" lvl="1" indent="-457200">
              <a:buNone/>
            </a:pPr>
            <a:r>
              <a:rPr lang="en-US" dirty="0"/>
              <a:t>	</a:t>
            </a:r>
          </a:p>
          <a:p>
            <a:pPr marL="457200" lvl="1" indent="-457200">
              <a:buNone/>
            </a:pPr>
            <a:r>
              <a:rPr lang="en-US" dirty="0"/>
              <a:t>	</a:t>
            </a:r>
          </a:p>
          <a:p>
            <a:pPr marL="457200" lvl="1" indent="0">
              <a:buNone/>
            </a:pPr>
            <a:endParaRPr lang="en-US" dirty="0"/>
          </a:p>
        </p:txBody>
      </p:sp>
    </p:spTree>
    <p:extLst>
      <p:ext uri="{BB962C8B-B14F-4D97-AF65-F5344CB8AC3E}">
        <p14:creationId xmlns:p14="http://schemas.microsoft.com/office/powerpoint/2010/main" val="116020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1AB62-324E-49D3-94CB-E9F2A9D5DDCB}"/>
              </a:ext>
            </a:extLst>
          </p:cNvPr>
          <p:cNvSpPr>
            <a:spLocks noGrp="1"/>
          </p:cNvSpPr>
          <p:nvPr>
            <p:ph type="title"/>
          </p:nvPr>
        </p:nvSpPr>
        <p:spPr/>
        <p:txBody>
          <a:bodyPr/>
          <a:lstStyle/>
          <a:p>
            <a:pPr algn="ctr"/>
            <a:r>
              <a:rPr lang="en-US" sz="3200" b="1" dirty="0"/>
              <a:t>Perspectives on transgender healthcare</a:t>
            </a:r>
            <a:endParaRPr lang="en-US" sz="3200" dirty="0"/>
          </a:p>
        </p:txBody>
      </p:sp>
      <p:sp>
        <p:nvSpPr>
          <p:cNvPr id="3" name="Content Placeholder 2">
            <a:extLst>
              <a:ext uri="{FF2B5EF4-FFF2-40B4-BE49-F238E27FC236}">
                <a16:creationId xmlns:a16="http://schemas.microsoft.com/office/drawing/2014/main" id="{0045F5BA-1A4D-41D8-A32B-826DC7A8B845}"/>
              </a:ext>
            </a:extLst>
          </p:cNvPr>
          <p:cNvSpPr>
            <a:spLocks noGrp="1"/>
          </p:cNvSpPr>
          <p:nvPr>
            <p:ph idx="1"/>
          </p:nvPr>
        </p:nvSpPr>
        <p:spPr/>
        <p:txBody>
          <a:bodyPr>
            <a:normAutofit fontScale="92500"/>
          </a:bodyPr>
          <a:lstStyle/>
          <a:p>
            <a:r>
              <a:rPr lang="en-US" dirty="0"/>
              <a:t>Meyer’s Minority Stress Model (2015) – sexual and gender minorities experience high levels of stress due to homophobic and transphobic social conditions.</a:t>
            </a:r>
          </a:p>
          <a:p>
            <a:r>
              <a:rPr lang="en-US" dirty="0"/>
              <a:t>This excess exposure to stress increases psychological distress in gender minority individuals compared to cisgender/heterosexual individuals and these relationships are partially explained by rumination (Timmons, et al, 2017).</a:t>
            </a:r>
          </a:p>
          <a:p>
            <a:r>
              <a:rPr lang="en-US" dirty="0">
                <a:highlight>
                  <a:srgbClr val="00FFFF"/>
                </a:highlight>
              </a:rPr>
              <a:t>The mental and medical healthcare fields are shifting from a disease-based to an identity-based or informed consent model of transgender healthcare.</a:t>
            </a:r>
          </a:p>
          <a:p>
            <a:r>
              <a:rPr lang="en-US" dirty="0"/>
              <a:t>DSM v – Gender Dysphoria, vs. early versions – Gender Identity Disorder</a:t>
            </a:r>
          </a:p>
          <a:p>
            <a:r>
              <a:rPr lang="en-US" dirty="0">
                <a:solidFill>
                  <a:schemeClr val="tx1"/>
                </a:solidFill>
              </a:rPr>
              <a:t>3</a:t>
            </a:r>
            <a:r>
              <a:rPr lang="en-US" baseline="30000" dirty="0">
                <a:solidFill>
                  <a:schemeClr val="tx1"/>
                </a:solidFill>
              </a:rPr>
              <a:t>rd</a:t>
            </a:r>
            <a:r>
              <a:rPr lang="en-US" dirty="0">
                <a:solidFill>
                  <a:schemeClr val="tx1"/>
                </a:solidFill>
              </a:rPr>
              <a:t> party funders may still be likely to require diagnosis before paying for treatment</a:t>
            </a:r>
            <a:endParaRPr lang="en-US" dirty="0"/>
          </a:p>
        </p:txBody>
      </p:sp>
    </p:spTree>
    <p:extLst>
      <p:ext uri="{BB962C8B-B14F-4D97-AF65-F5344CB8AC3E}">
        <p14:creationId xmlns:p14="http://schemas.microsoft.com/office/powerpoint/2010/main" val="3503827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 name="Rectangle 13">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0"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2" name="Rectangle 21">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5DDF2477-D96D-43A4-A29B-55AE6AF441F6}"/>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Transgender Inmates – U.S.</a:t>
            </a:r>
          </a:p>
        </p:txBody>
      </p:sp>
      <p:sp>
        <p:nvSpPr>
          <p:cNvPr id="5" name="Text Placeholder 4">
            <a:extLst>
              <a:ext uri="{FF2B5EF4-FFF2-40B4-BE49-F238E27FC236}">
                <a16:creationId xmlns:a16="http://schemas.microsoft.com/office/drawing/2014/main" id="{D2D602AF-0AE0-48E8-A066-34DB7589C4D6}"/>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dirty="0">
                <a:solidFill>
                  <a:schemeClr val="tx2"/>
                </a:solidFill>
              </a:rPr>
              <a:t>Stats and policies</a:t>
            </a:r>
          </a:p>
        </p:txBody>
      </p:sp>
    </p:spTree>
    <p:extLst>
      <p:ext uri="{BB962C8B-B14F-4D97-AF65-F5344CB8AC3E}">
        <p14:creationId xmlns:p14="http://schemas.microsoft.com/office/powerpoint/2010/main" val="17745995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883A6-493A-4D31-BC5D-C0DA369B1A89}"/>
              </a:ext>
            </a:extLst>
          </p:cNvPr>
          <p:cNvSpPr>
            <a:spLocks noGrp="1"/>
          </p:cNvSpPr>
          <p:nvPr>
            <p:ph type="title"/>
          </p:nvPr>
        </p:nvSpPr>
        <p:spPr>
          <a:xfrm>
            <a:off x="1179226" y="826680"/>
            <a:ext cx="9833548" cy="1325563"/>
          </a:xfrm>
        </p:spPr>
        <p:txBody>
          <a:bodyPr>
            <a:normAutofit fontScale="90000"/>
          </a:bodyPr>
          <a:lstStyle/>
          <a:p>
            <a:pPr algn="ctr"/>
            <a:r>
              <a:rPr lang="en-US" sz="4000" b="1">
                <a:solidFill>
                  <a:srgbClr val="FFFFFF"/>
                </a:solidFill>
              </a:rPr>
              <a:t>U.S. Prisons: Transgender Demographics</a:t>
            </a:r>
            <a:br>
              <a:rPr lang="en-US" sz="4000" b="1">
                <a:solidFill>
                  <a:srgbClr val="FFFFFF"/>
                </a:solidFill>
              </a:rPr>
            </a:br>
            <a:r>
              <a:rPr lang="en-US" sz="4000">
                <a:solidFill>
                  <a:srgbClr val="FFFFFF"/>
                </a:solidFill>
              </a:rPr>
              <a:t>Jones &amp; Brookes, 2013</a:t>
            </a:r>
            <a:endParaRPr lang="en-US" sz="4000" b="1">
              <a:solidFill>
                <a:srgbClr val="FFFFFF"/>
              </a:solidFill>
            </a:endParaRPr>
          </a:p>
        </p:txBody>
      </p:sp>
      <p:sp>
        <p:nvSpPr>
          <p:cNvPr id="3" name="Content Placeholder 2">
            <a:extLst>
              <a:ext uri="{FF2B5EF4-FFF2-40B4-BE49-F238E27FC236}">
                <a16:creationId xmlns:a16="http://schemas.microsoft.com/office/drawing/2014/main" id="{54D10576-09C3-415E-AFD6-0BA4DA5245DE}"/>
              </a:ext>
            </a:extLst>
          </p:cNvPr>
          <p:cNvSpPr>
            <a:spLocks noGrp="1"/>
          </p:cNvSpPr>
          <p:nvPr>
            <p:ph idx="1"/>
          </p:nvPr>
        </p:nvSpPr>
        <p:spPr>
          <a:xfrm>
            <a:off x="1179226" y="2477729"/>
            <a:ext cx="9833548" cy="4109884"/>
          </a:xfrm>
        </p:spPr>
        <p:txBody>
          <a:bodyPr>
            <a:normAutofit fontScale="92500"/>
          </a:bodyPr>
          <a:lstStyle/>
          <a:p>
            <a:r>
              <a:rPr lang="en-US" sz="1400" dirty="0">
                <a:solidFill>
                  <a:srgbClr val="000000"/>
                </a:solidFill>
              </a:rPr>
              <a:t>Demographics – US Studies (n=9)</a:t>
            </a:r>
          </a:p>
          <a:p>
            <a:pPr lvl="1">
              <a:buFont typeface="Courier New" panose="02070309020205020404" pitchFamily="49" charset="0"/>
              <a:buChar char="o"/>
            </a:pPr>
            <a:r>
              <a:rPr lang="en-US" sz="1400" dirty="0">
                <a:solidFill>
                  <a:srgbClr val="000000"/>
                </a:solidFill>
              </a:rPr>
              <a:t>Middle Aged (35-46)</a:t>
            </a:r>
          </a:p>
          <a:p>
            <a:pPr lvl="1">
              <a:buFont typeface="Courier New" panose="02070309020205020404" pitchFamily="49" charset="0"/>
              <a:buChar char="o"/>
            </a:pPr>
            <a:r>
              <a:rPr lang="en-US" sz="1400" dirty="0">
                <a:solidFill>
                  <a:srgbClr val="000000"/>
                </a:solidFill>
              </a:rPr>
              <a:t>Mostly White or Black, compared to other ethnicities</a:t>
            </a:r>
          </a:p>
          <a:p>
            <a:pPr lvl="1">
              <a:buFont typeface="Courier New" panose="02070309020205020404" pitchFamily="49" charset="0"/>
              <a:buChar char="o"/>
            </a:pPr>
            <a:r>
              <a:rPr lang="en-US" sz="1400" dirty="0">
                <a:solidFill>
                  <a:srgbClr val="000000"/>
                </a:solidFill>
              </a:rPr>
              <a:t>16% of transgender individuals incarcerated at least once in their lives, yet 47% of Black transgender individuals incarcerated at least once. 2% of transgender women incarcerated in last year, compared to .87% of regular population.  9% of Black transgender women incarcerated in last year, 10 times rate of normal population.</a:t>
            </a:r>
          </a:p>
          <a:p>
            <a:pPr lvl="1">
              <a:buFont typeface="Courier New" panose="02070309020205020404" pitchFamily="49" charset="0"/>
              <a:buChar char="o"/>
            </a:pPr>
            <a:r>
              <a:rPr lang="en-US" sz="1400" dirty="0">
                <a:solidFill>
                  <a:srgbClr val="000000"/>
                </a:solidFill>
              </a:rPr>
              <a:t>Incarcerated for sexual offenses or property crimes</a:t>
            </a:r>
          </a:p>
          <a:p>
            <a:pPr lvl="1">
              <a:buFont typeface="Courier New" panose="02070309020205020404" pitchFamily="49" charset="0"/>
              <a:buChar char="o"/>
            </a:pPr>
            <a:r>
              <a:rPr lang="en-US" sz="1400" dirty="0">
                <a:solidFill>
                  <a:srgbClr val="000000"/>
                </a:solidFill>
              </a:rPr>
              <a:t>Less likely to be identified as gang member</a:t>
            </a:r>
          </a:p>
          <a:p>
            <a:pPr lvl="1">
              <a:buFont typeface="Courier New" panose="02070309020205020404" pitchFamily="49" charset="0"/>
              <a:buChar char="o"/>
            </a:pPr>
            <a:r>
              <a:rPr lang="en-US" sz="1400" dirty="0">
                <a:solidFill>
                  <a:srgbClr val="000000"/>
                </a:solidFill>
              </a:rPr>
              <a:t>70+% report mental health problem at some point in their lives</a:t>
            </a:r>
          </a:p>
          <a:p>
            <a:pPr lvl="1">
              <a:buFont typeface="Courier New" panose="02070309020205020404" pitchFamily="49" charset="0"/>
              <a:buChar char="o"/>
            </a:pPr>
            <a:r>
              <a:rPr lang="en-US" sz="1400" dirty="0">
                <a:solidFill>
                  <a:srgbClr val="000000"/>
                </a:solidFill>
              </a:rPr>
              <a:t>High rate of alcohol and drug misuse</a:t>
            </a:r>
          </a:p>
          <a:p>
            <a:pPr lvl="1">
              <a:buFont typeface="Courier New" panose="02070309020205020404" pitchFamily="49" charset="0"/>
              <a:buChar char="o"/>
            </a:pPr>
            <a:r>
              <a:rPr lang="en-US" sz="1400" dirty="0">
                <a:solidFill>
                  <a:srgbClr val="000000"/>
                </a:solidFill>
              </a:rPr>
              <a:t>Increased rate of HIV</a:t>
            </a:r>
          </a:p>
          <a:p>
            <a:pPr lvl="1">
              <a:buFont typeface="Courier New" panose="02070309020205020404" pitchFamily="49" charset="0"/>
              <a:buChar char="o"/>
            </a:pPr>
            <a:r>
              <a:rPr lang="en-US" sz="1400" dirty="0">
                <a:solidFill>
                  <a:srgbClr val="000000"/>
                </a:solidFill>
              </a:rPr>
              <a:t>High rate of physical victimization, 40% of trans inmates sexually assaulted, either by another inmate, or by staff</a:t>
            </a:r>
          </a:p>
          <a:p>
            <a:pPr lvl="1">
              <a:buFont typeface="Courier New" panose="02070309020205020404" pitchFamily="49" charset="0"/>
              <a:buChar char="o"/>
            </a:pPr>
            <a:r>
              <a:rPr lang="en-US" sz="1400" dirty="0">
                <a:solidFill>
                  <a:srgbClr val="000000"/>
                </a:solidFill>
              </a:rPr>
              <a:t>More Adverse Childhood Experiences (ACEs) – in LBTQ populations</a:t>
            </a:r>
            <a:endParaRPr lang="en-US" sz="1100" dirty="0">
              <a:solidFill>
                <a:srgbClr val="000000"/>
              </a:solidFill>
            </a:endParaRPr>
          </a:p>
        </p:txBody>
      </p:sp>
    </p:spTree>
    <p:extLst>
      <p:ext uri="{BB962C8B-B14F-4D97-AF65-F5344CB8AC3E}">
        <p14:creationId xmlns:p14="http://schemas.microsoft.com/office/powerpoint/2010/main" val="292827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40FB-FCF8-418F-9A03-BB53E58FD87A}"/>
              </a:ext>
            </a:extLst>
          </p:cNvPr>
          <p:cNvSpPr>
            <a:spLocks noGrp="1"/>
          </p:cNvSpPr>
          <p:nvPr>
            <p:ph type="title"/>
          </p:nvPr>
        </p:nvSpPr>
        <p:spPr>
          <a:xfrm>
            <a:off x="1179226" y="826680"/>
            <a:ext cx="9833548" cy="1325563"/>
          </a:xfrm>
        </p:spPr>
        <p:txBody>
          <a:bodyPr>
            <a:normAutofit fontScale="90000"/>
          </a:bodyPr>
          <a:lstStyle/>
          <a:p>
            <a:pPr algn="ctr"/>
            <a:r>
              <a:rPr lang="en-US" sz="4000" b="1" dirty="0">
                <a:solidFill>
                  <a:srgbClr val="FFFFFF"/>
                </a:solidFill>
              </a:rPr>
              <a:t>U.S. Prisons: Transgender Policies and Laws	</a:t>
            </a:r>
            <a:br>
              <a:rPr lang="en-US" sz="4000" b="1" dirty="0">
                <a:solidFill>
                  <a:srgbClr val="FFFFFF"/>
                </a:solidFill>
              </a:rPr>
            </a:br>
            <a:r>
              <a:rPr lang="en-US" sz="4000" b="1" dirty="0">
                <a:solidFill>
                  <a:srgbClr val="FFFFFF"/>
                </a:solidFill>
              </a:rPr>
              <a:t>(Routh et. al, 2017)</a:t>
            </a:r>
          </a:p>
        </p:txBody>
      </p:sp>
      <p:sp>
        <p:nvSpPr>
          <p:cNvPr id="3" name="Content Placeholder 2">
            <a:extLst>
              <a:ext uri="{FF2B5EF4-FFF2-40B4-BE49-F238E27FC236}">
                <a16:creationId xmlns:a16="http://schemas.microsoft.com/office/drawing/2014/main" id="{CEFD2019-FA61-49EF-825B-DB24D80EC29A}"/>
              </a:ext>
            </a:extLst>
          </p:cNvPr>
          <p:cNvSpPr>
            <a:spLocks noGrp="1"/>
          </p:cNvSpPr>
          <p:nvPr>
            <p:ph idx="1"/>
          </p:nvPr>
        </p:nvSpPr>
        <p:spPr>
          <a:xfrm>
            <a:off x="1179226" y="3092970"/>
            <a:ext cx="9833548" cy="2693976"/>
          </a:xfrm>
        </p:spPr>
        <p:txBody>
          <a:bodyPr>
            <a:normAutofit fontScale="92500" lnSpcReduction="20000"/>
          </a:bodyPr>
          <a:lstStyle/>
          <a:p>
            <a:r>
              <a:rPr lang="en-US" sz="2000" dirty="0">
                <a:solidFill>
                  <a:srgbClr val="000000"/>
                </a:solidFill>
              </a:rPr>
              <a:t>39 of 50 states beginning to address transgender issues in prisons</a:t>
            </a:r>
          </a:p>
          <a:p>
            <a:r>
              <a:rPr lang="en-US" sz="2000" dirty="0">
                <a:solidFill>
                  <a:srgbClr val="000000"/>
                </a:solidFill>
              </a:rPr>
              <a:t>Wide variety of approaches to offering counseling, hormone therapy, and gender affirmation surgery</a:t>
            </a:r>
          </a:p>
          <a:p>
            <a:pPr lvl="1">
              <a:buFont typeface="Courier New" panose="02070309020205020404" pitchFamily="49" charset="0"/>
              <a:buChar char="o"/>
            </a:pPr>
            <a:r>
              <a:rPr lang="en-US" sz="2000" dirty="0">
                <a:solidFill>
                  <a:srgbClr val="000000"/>
                </a:solidFill>
              </a:rPr>
              <a:t>Counseling for Gender Dysphoria:  37 states allow, 7 do not, 6 unknown</a:t>
            </a:r>
          </a:p>
          <a:p>
            <a:pPr lvl="1">
              <a:buFont typeface="Courier New" panose="02070309020205020404" pitchFamily="49" charset="0"/>
              <a:buChar char="o"/>
            </a:pPr>
            <a:r>
              <a:rPr lang="en-US" sz="2000" dirty="0">
                <a:solidFill>
                  <a:srgbClr val="000000"/>
                </a:solidFill>
              </a:rPr>
              <a:t>GAHT:  13 states allow for initiation of GAHT, 21 states allow GAHT to continue if begun prior to incarceration, 20 do not, 10 unknown</a:t>
            </a:r>
          </a:p>
          <a:p>
            <a:pPr lvl="1">
              <a:buFont typeface="Courier New" panose="02070309020205020404" pitchFamily="49" charset="0"/>
              <a:buChar char="o"/>
            </a:pPr>
            <a:r>
              <a:rPr lang="en-US" sz="2000" dirty="0">
                <a:solidFill>
                  <a:srgbClr val="000000"/>
                </a:solidFill>
              </a:rPr>
              <a:t>Gender affirmation surgery:  7 states allow</a:t>
            </a:r>
          </a:p>
          <a:p>
            <a:pPr lvl="1">
              <a:buFont typeface="Courier New" panose="02070309020205020404" pitchFamily="49" charset="0"/>
              <a:buChar char="o"/>
            </a:pPr>
            <a:r>
              <a:rPr lang="en-US" sz="2000" dirty="0">
                <a:solidFill>
                  <a:srgbClr val="000000"/>
                </a:solidFill>
              </a:rPr>
              <a:t>In general, greater cost of a treatment option, more likely to be denied</a:t>
            </a:r>
          </a:p>
          <a:p>
            <a:endParaRPr lang="en-US" sz="2000" dirty="0">
              <a:solidFill>
                <a:srgbClr val="000000"/>
              </a:solidFill>
            </a:endParaRPr>
          </a:p>
        </p:txBody>
      </p:sp>
    </p:spTree>
    <p:extLst>
      <p:ext uri="{BB962C8B-B14F-4D97-AF65-F5344CB8AC3E}">
        <p14:creationId xmlns:p14="http://schemas.microsoft.com/office/powerpoint/2010/main" val="235674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7AAE-239E-4959-BDC9-E50D18CEFA1E}"/>
              </a:ext>
            </a:extLst>
          </p:cNvPr>
          <p:cNvSpPr>
            <a:spLocks noGrp="1"/>
          </p:cNvSpPr>
          <p:nvPr>
            <p:ph type="title"/>
          </p:nvPr>
        </p:nvSpPr>
        <p:spPr/>
        <p:txBody>
          <a:bodyPr/>
          <a:lstStyle/>
          <a:p>
            <a:pPr algn="ctr"/>
            <a:r>
              <a:rPr lang="en-US" b="1" dirty="0"/>
              <a:t>Placement of Transgender Inmates</a:t>
            </a:r>
            <a:endParaRPr lang="en-US" dirty="0"/>
          </a:p>
        </p:txBody>
      </p:sp>
      <p:sp>
        <p:nvSpPr>
          <p:cNvPr id="3" name="Content Placeholder 2">
            <a:extLst>
              <a:ext uri="{FF2B5EF4-FFF2-40B4-BE49-F238E27FC236}">
                <a16:creationId xmlns:a16="http://schemas.microsoft.com/office/drawing/2014/main" id="{A33B2987-78A1-43CA-BD7A-18CBE9EA00DF}"/>
              </a:ext>
            </a:extLst>
          </p:cNvPr>
          <p:cNvSpPr>
            <a:spLocks noGrp="1"/>
          </p:cNvSpPr>
          <p:nvPr>
            <p:ph idx="1"/>
          </p:nvPr>
        </p:nvSpPr>
        <p:spPr/>
        <p:txBody>
          <a:bodyPr>
            <a:normAutofit fontScale="92500" lnSpcReduction="10000"/>
          </a:bodyPr>
          <a:lstStyle/>
          <a:p>
            <a:endParaRPr lang="en-US" dirty="0"/>
          </a:p>
          <a:p>
            <a:r>
              <a:rPr lang="en-US" dirty="0"/>
              <a:t>Gender Identity vs. Biological sex to determine male/female facility</a:t>
            </a:r>
          </a:p>
          <a:p>
            <a:r>
              <a:rPr lang="en-US" dirty="0"/>
              <a:t>Or, segregation from other inmates on separate unit</a:t>
            </a:r>
          </a:p>
          <a:p>
            <a:r>
              <a:rPr lang="en-US" dirty="0"/>
              <a:t>Canada, as of 2018, allows transgender inmates to be housed based on preference, regardless of anatomy.</a:t>
            </a:r>
          </a:p>
          <a:p>
            <a:r>
              <a:rPr lang="en-US" dirty="0"/>
              <a:t>Great Britain – Gender Identity some modifications in Britain recently following high profile case (Karen White).</a:t>
            </a:r>
          </a:p>
          <a:p>
            <a:r>
              <a:rPr lang="en-US" dirty="0"/>
              <a:t>California – summer, 2019. Senate Bill 132.  Inmates placed in facility based on expressed/preferred gender when asked at intake.</a:t>
            </a:r>
          </a:p>
          <a:p>
            <a:r>
              <a:rPr lang="en-US" dirty="0"/>
              <a:t>Rights of transgender individual vs. rights of other inmates?</a:t>
            </a:r>
          </a:p>
          <a:p>
            <a:endParaRPr lang="en-US" dirty="0"/>
          </a:p>
          <a:p>
            <a:endParaRPr lang="en-US" dirty="0"/>
          </a:p>
        </p:txBody>
      </p:sp>
    </p:spTree>
    <p:extLst>
      <p:ext uri="{BB962C8B-B14F-4D97-AF65-F5344CB8AC3E}">
        <p14:creationId xmlns:p14="http://schemas.microsoft.com/office/powerpoint/2010/main" val="956339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 name="Rectangle 13">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0"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2" name="Rectangle 21">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0B13A939-0C69-4675-B661-49DF11C73964}"/>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Gender Dysphoria	</a:t>
            </a:r>
          </a:p>
        </p:txBody>
      </p:sp>
      <p:sp>
        <p:nvSpPr>
          <p:cNvPr id="5" name="Text Placeholder 4">
            <a:extLst>
              <a:ext uri="{FF2B5EF4-FFF2-40B4-BE49-F238E27FC236}">
                <a16:creationId xmlns:a16="http://schemas.microsoft.com/office/drawing/2014/main" id="{29ECD67E-8C5F-435A-9674-0A567F034EEC}"/>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a:solidFill>
                  <a:schemeClr val="tx2"/>
                </a:solidFill>
              </a:rPr>
              <a:t>Assessment, Etiology and Treatment</a:t>
            </a:r>
          </a:p>
        </p:txBody>
      </p:sp>
    </p:spTree>
    <p:extLst>
      <p:ext uri="{BB962C8B-B14F-4D97-AF65-F5344CB8AC3E}">
        <p14:creationId xmlns:p14="http://schemas.microsoft.com/office/powerpoint/2010/main" val="39012828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BEEEB-FBAF-4275-8F34-BFBA9900640C}"/>
              </a:ext>
            </a:extLst>
          </p:cNvPr>
          <p:cNvSpPr>
            <a:spLocks noGrp="1"/>
          </p:cNvSpPr>
          <p:nvPr>
            <p:ph type="title"/>
          </p:nvPr>
        </p:nvSpPr>
        <p:spPr>
          <a:xfrm>
            <a:off x="1179226" y="826680"/>
            <a:ext cx="9833548" cy="1325563"/>
          </a:xfrm>
        </p:spPr>
        <p:txBody>
          <a:bodyPr>
            <a:normAutofit/>
          </a:bodyPr>
          <a:lstStyle/>
          <a:p>
            <a:pPr algn="ctr"/>
            <a:r>
              <a:rPr lang="en-US" sz="4000" b="1">
                <a:solidFill>
                  <a:srgbClr val="FFFFFF"/>
                </a:solidFill>
              </a:rPr>
              <a:t>Gender Dysphoria – DSM V</a:t>
            </a:r>
          </a:p>
        </p:txBody>
      </p:sp>
      <p:sp>
        <p:nvSpPr>
          <p:cNvPr id="3" name="Content Placeholder 2">
            <a:extLst>
              <a:ext uri="{FF2B5EF4-FFF2-40B4-BE49-F238E27FC236}">
                <a16:creationId xmlns:a16="http://schemas.microsoft.com/office/drawing/2014/main" id="{C58E5048-6984-4B0E-B4E5-4DEBC85FA770}"/>
              </a:ext>
            </a:extLst>
          </p:cNvPr>
          <p:cNvSpPr>
            <a:spLocks noGrp="1"/>
          </p:cNvSpPr>
          <p:nvPr>
            <p:ph idx="1"/>
          </p:nvPr>
        </p:nvSpPr>
        <p:spPr>
          <a:xfrm>
            <a:off x="1179226" y="2504393"/>
            <a:ext cx="9833548" cy="2693976"/>
          </a:xfrm>
        </p:spPr>
        <p:txBody>
          <a:bodyPr>
            <a:noAutofit/>
          </a:bodyPr>
          <a:lstStyle/>
          <a:p>
            <a:r>
              <a:rPr lang="en-US" sz="1600" dirty="0">
                <a:solidFill>
                  <a:srgbClr val="000000"/>
                </a:solidFill>
              </a:rPr>
              <a:t>In adolescents and adults:</a:t>
            </a:r>
          </a:p>
          <a:p>
            <a:pPr lvl="1">
              <a:buFont typeface="Courier New" panose="02070309020205020404" pitchFamily="49" charset="0"/>
              <a:buChar char="o"/>
            </a:pPr>
            <a:r>
              <a:rPr lang="en-US" dirty="0">
                <a:solidFill>
                  <a:srgbClr val="000000"/>
                </a:solidFill>
              </a:rPr>
              <a:t>A: Marked incongruence between one’s experienced/expressed gender and assigned gender, of at least 6 month’s duration, as manifested by at least two of the following:</a:t>
            </a:r>
          </a:p>
          <a:p>
            <a:pPr lvl="2">
              <a:buFont typeface="Wingdings" panose="05000000000000000000" pitchFamily="2" charset="2"/>
              <a:buChar char="§"/>
            </a:pPr>
            <a:r>
              <a:rPr lang="en-US" sz="1600" dirty="0">
                <a:solidFill>
                  <a:srgbClr val="000000"/>
                </a:solidFill>
              </a:rPr>
              <a:t>Marked incongruence between one’s experienced/expressed gender and primary and/or secondary sex characteristics</a:t>
            </a:r>
          </a:p>
          <a:p>
            <a:pPr lvl="2">
              <a:buFont typeface="Wingdings" panose="05000000000000000000" pitchFamily="2" charset="2"/>
              <a:buChar char="§"/>
            </a:pPr>
            <a:r>
              <a:rPr lang="en-US" sz="1600" dirty="0">
                <a:solidFill>
                  <a:srgbClr val="000000"/>
                </a:solidFill>
              </a:rPr>
              <a:t>Strong desire to be rid of one’s primary and/or secondary sex characteristics because of the incongruence</a:t>
            </a:r>
          </a:p>
          <a:p>
            <a:pPr lvl="2">
              <a:buFont typeface="Wingdings" panose="05000000000000000000" pitchFamily="2" charset="2"/>
              <a:buChar char="§"/>
            </a:pPr>
            <a:r>
              <a:rPr lang="en-US" sz="1600" dirty="0">
                <a:solidFill>
                  <a:srgbClr val="000000"/>
                </a:solidFill>
              </a:rPr>
              <a:t>Strong desire for the primary and/or secondary sex characteristics of the other gender</a:t>
            </a:r>
          </a:p>
          <a:p>
            <a:pPr lvl="2">
              <a:buFont typeface="Wingdings" panose="05000000000000000000" pitchFamily="2" charset="2"/>
              <a:buChar char="§"/>
            </a:pPr>
            <a:r>
              <a:rPr lang="en-US" sz="1600" dirty="0">
                <a:solidFill>
                  <a:srgbClr val="000000"/>
                </a:solidFill>
              </a:rPr>
              <a:t>Strong desire to be of the other gender</a:t>
            </a:r>
          </a:p>
          <a:p>
            <a:pPr lvl="2">
              <a:buFont typeface="Wingdings" panose="05000000000000000000" pitchFamily="2" charset="2"/>
              <a:buChar char="§"/>
            </a:pPr>
            <a:r>
              <a:rPr lang="en-US" sz="1600" dirty="0">
                <a:solidFill>
                  <a:srgbClr val="000000"/>
                </a:solidFill>
              </a:rPr>
              <a:t>Strong desire to be treated as the other gender</a:t>
            </a:r>
          </a:p>
          <a:p>
            <a:pPr lvl="2">
              <a:buFont typeface="Wingdings" panose="05000000000000000000" pitchFamily="2" charset="2"/>
              <a:buChar char="§"/>
            </a:pPr>
            <a:r>
              <a:rPr lang="en-US" sz="1600" dirty="0">
                <a:solidFill>
                  <a:srgbClr val="000000"/>
                </a:solidFill>
              </a:rPr>
              <a:t>Strong conviction that one has the typical feelings and reactions of the other gender</a:t>
            </a:r>
          </a:p>
        </p:txBody>
      </p:sp>
    </p:spTree>
    <p:extLst>
      <p:ext uri="{BB962C8B-B14F-4D97-AF65-F5344CB8AC3E}">
        <p14:creationId xmlns:p14="http://schemas.microsoft.com/office/powerpoint/2010/main" val="1269386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AFE-EFCD-43B9-A1D6-9924E30C9240}"/>
              </a:ext>
            </a:extLst>
          </p:cNvPr>
          <p:cNvSpPr>
            <a:spLocks noGrp="1"/>
          </p:cNvSpPr>
          <p:nvPr>
            <p:ph type="title"/>
          </p:nvPr>
        </p:nvSpPr>
        <p:spPr>
          <a:xfrm>
            <a:off x="1179226" y="826680"/>
            <a:ext cx="9833548" cy="1325563"/>
          </a:xfrm>
        </p:spPr>
        <p:txBody>
          <a:bodyPr>
            <a:normAutofit/>
          </a:bodyPr>
          <a:lstStyle/>
          <a:p>
            <a:pPr algn="ctr"/>
            <a:r>
              <a:rPr lang="en-US" sz="4000" b="1">
                <a:solidFill>
                  <a:srgbClr val="FFFFFF"/>
                </a:solidFill>
              </a:rPr>
              <a:t>Gender Dysphoria – DSM V</a:t>
            </a:r>
            <a:endParaRPr lang="en-US" sz="4000">
              <a:solidFill>
                <a:srgbClr val="FFFFFF"/>
              </a:solidFill>
            </a:endParaRPr>
          </a:p>
        </p:txBody>
      </p:sp>
      <p:sp>
        <p:nvSpPr>
          <p:cNvPr id="3" name="Content Placeholder 2">
            <a:extLst>
              <a:ext uri="{FF2B5EF4-FFF2-40B4-BE49-F238E27FC236}">
                <a16:creationId xmlns:a16="http://schemas.microsoft.com/office/drawing/2014/main" id="{9C3D4F9E-7A1B-4B4F-9245-326FA56F0513}"/>
              </a:ext>
            </a:extLst>
          </p:cNvPr>
          <p:cNvSpPr>
            <a:spLocks noGrp="1"/>
          </p:cNvSpPr>
          <p:nvPr>
            <p:ph idx="1"/>
          </p:nvPr>
        </p:nvSpPr>
        <p:spPr>
          <a:xfrm>
            <a:off x="1179226" y="2555631"/>
            <a:ext cx="9833548" cy="3903783"/>
          </a:xfrm>
        </p:spPr>
        <p:txBody>
          <a:bodyPr>
            <a:normAutofit/>
          </a:bodyPr>
          <a:lstStyle/>
          <a:p>
            <a:pPr lvl="1">
              <a:buFont typeface="Courier New" panose="02070309020205020404" pitchFamily="49" charset="0"/>
              <a:buChar char="o"/>
            </a:pPr>
            <a:r>
              <a:rPr lang="en-US" dirty="0">
                <a:solidFill>
                  <a:srgbClr val="000000"/>
                </a:solidFill>
              </a:rPr>
              <a:t>B: the condition is associated with clinically significant distress or impairment in social, occupational, or other important areas of functioning.</a:t>
            </a:r>
          </a:p>
          <a:p>
            <a:endParaRPr lang="en-US" sz="1600" dirty="0">
              <a:solidFill>
                <a:srgbClr val="000000"/>
              </a:solidFill>
            </a:endParaRPr>
          </a:p>
          <a:p>
            <a:r>
              <a:rPr lang="en-US" sz="1600" dirty="0">
                <a:solidFill>
                  <a:srgbClr val="000000"/>
                </a:solidFill>
              </a:rPr>
              <a:t>Specify if:</a:t>
            </a:r>
          </a:p>
          <a:p>
            <a:pPr lvl="1">
              <a:buFont typeface="Courier New" panose="02070309020205020404" pitchFamily="49" charset="0"/>
              <a:buChar char="o"/>
            </a:pPr>
            <a:r>
              <a:rPr lang="en-US" sz="1600" u="sng" dirty="0">
                <a:solidFill>
                  <a:srgbClr val="000000"/>
                </a:solidFill>
              </a:rPr>
              <a:t>With a disorder of sex development</a:t>
            </a:r>
            <a:r>
              <a:rPr lang="en-US" sz="1600" dirty="0">
                <a:solidFill>
                  <a:srgbClr val="000000"/>
                </a:solidFill>
              </a:rPr>
              <a:t>, such as congenital adrenal hyperplasia or androgen insensitivity syndrome</a:t>
            </a:r>
          </a:p>
          <a:p>
            <a:pPr lvl="1">
              <a:buFont typeface="Courier New" panose="02070309020205020404" pitchFamily="49" charset="0"/>
              <a:buChar char="o"/>
            </a:pPr>
            <a:r>
              <a:rPr lang="en-US" sz="1600" u="sng" dirty="0">
                <a:solidFill>
                  <a:srgbClr val="000000"/>
                </a:solidFill>
              </a:rPr>
              <a:t>Post-transition</a:t>
            </a:r>
            <a:r>
              <a:rPr lang="en-US" sz="1600" dirty="0">
                <a:solidFill>
                  <a:srgbClr val="000000"/>
                </a:solidFill>
              </a:rPr>
              <a:t>: individual has transitioned to full-time living in the desired gender (with or without legalization of gender change) </a:t>
            </a:r>
            <a:r>
              <a:rPr lang="en-US" sz="1600" b="1" i="1" dirty="0">
                <a:solidFill>
                  <a:srgbClr val="000000"/>
                </a:solidFill>
              </a:rPr>
              <a:t>and</a:t>
            </a:r>
            <a:r>
              <a:rPr lang="en-US" sz="1600" dirty="0">
                <a:solidFill>
                  <a:srgbClr val="000000"/>
                </a:solidFill>
              </a:rPr>
              <a:t> has undergone, or is preparing to have, at least one cross-sex medical procedure or treatment regimen (gender affirming hormone treatment – GAHT, or gender reassignment surgery).</a:t>
            </a:r>
          </a:p>
        </p:txBody>
      </p:sp>
    </p:spTree>
    <p:extLst>
      <p:ext uri="{BB962C8B-B14F-4D97-AF65-F5344CB8AC3E}">
        <p14:creationId xmlns:p14="http://schemas.microsoft.com/office/powerpoint/2010/main" val="34038379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E037-3775-4932-A936-D16DCC11B6A1}"/>
              </a:ext>
            </a:extLst>
          </p:cNvPr>
          <p:cNvSpPr>
            <a:spLocks noGrp="1"/>
          </p:cNvSpPr>
          <p:nvPr>
            <p:ph type="title"/>
          </p:nvPr>
        </p:nvSpPr>
        <p:spPr/>
        <p:txBody>
          <a:bodyPr/>
          <a:lstStyle/>
          <a:p>
            <a:pPr algn="ctr"/>
            <a:r>
              <a:rPr lang="en-US" b="1" dirty="0"/>
              <a:t>Caveats</a:t>
            </a:r>
          </a:p>
        </p:txBody>
      </p:sp>
      <p:sp>
        <p:nvSpPr>
          <p:cNvPr id="3" name="Content Placeholder 2">
            <a:extLst>
              <a:ext uri="{FF2B5EF4-FFF2-40B4-BE49-F238E27FC236}">
                <a16:creationId xmlns:a16="http://schemas.microsoft.com/office/drawing/2014/main" id="{B23699EA-7580-4975-B918-4C8982C170DB}"/>
              </a:ext>
            </a:extLst>
          </p:cNvPr>
          <p:cNvSpPr>
            <a:spLocks noGrp="1"/>
          </p:cNvSpPr>
          <p:nvPr>
            <p:ph idx="1"/>
          </p:nvPr>
        </p:nvSpPr>
        <p:spPr/>
        <p:txBody>
          <a:bodyPr/>
          <a:lstStyle/>
          <a:p>
            <a:r>
              <a:rPr lang="en-US" dirty="0"/>
              <a:t>I’m not an expert – there’s a lot to learn about this complicated issue.</a:t>
            </a:r>
          </a:p>
          <a:p>
            <a:r>
              <a:rPr lang="en-US" dirty="0"/>
              <a:t>Virtually nothing in the sex offending literature addressing this issue.</a:t>
            </a:r>
          </a:p>
          <a:p>
            <a:r>
              <a:rPr lang="en-US" dirty="0"/>
              <a:t>My experience has been exclusively with </a:t>
            </a:r>
            <a:r>
              <a:rPr lang="en-US" dirty="0" err="1"/>
              <a:t>MtF</a:t>
            </a:r>
            <a:r>
              <a:rPr lang="en-US" dirty="0"/>
              <a:t> trans.(trans women)</a:t>
            </a:r>
          </a:p>
          <a:p>
            <a:r>
              <a:rPr lang="en-US" dirty="0"/>
              <a:t>Terminology sensitivity</a:t>
            </a:r>
          </a:p>
          <a:p>
            <a:endParaRPr lang="en-US" dirty="0"/>
          </a:p>
        </p:txBody>
      </p:sp>
    </p:spTree>
    <p:extLst>
      <p:ext uri="{BB962C8B-B14F-4D97-AF65-F5344CB8AC3E}">
        <p14:creationId xmlns:p14="http://schemas.microsoft.com/office/powerpoint/2010/main" val="17192675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9A77-F461-4EA0-B947-487D077E1E78}"/>
              </a:ext>
            </a:extLst>
          </p:cNvPr>
          <p:cNvSpPr>
            <a:spLocks noGrp="1"/>
          </p:cNvSpPr>
          <p:nvPr>
            <p:ph type="title"/>
          </p:nvPr>
        </p:nvSpPr>
        <p:spPr/>
        <p:txBody>
          <a:bodyPr/>
          <a:lstStyle/>
          <a:p>
            <a:pPr algn="ctr"/>
            <a:r>
              <a:rPr lang="en-US" b="1" dirty="0"/>
              <a:t>Gender Dysphoria – other diagnostic options</a:t>
            </a:r>
          </a:p>
        </p:txBody>
      </p:sp>
      <p:sp>
        <p:nvSpPr>
          <p:cNvPr id="3" name="Content Placeholder 2">
            <a:extLst>
              <a:ext uri="{FF2B5EF4-FFF2-40B4-BE49-F238E27FC236}">
                <a16:creationId xmlns:a16="http://schemas.microsoft.com/office/drawing/2014/main" id="{ACDE7E15-1447-4309-8E9D-12892A332BC7}"/>
              </a:ext>
            </a:extLst>
          </p:cNvPr>
          <p:cNvSpPr>
            <a:spLocks noGrp="1"/>
          </p:cNvSpPr>
          <p:nvPr>
            <p:ph idx="1"/>
          </p:nvPr>
        </p:nvSpPr>
        <p:spPr/>
        <p:txBody>
          <a:bodyPr/>
          <a:lstStyle/>
          <a:p>
            <a:r>
              <a:rPr lang="en-US" b="1" u="sng" dirty="0"/>
              <a:t>Other Specified Gender Dysphoria </a:t>
            </a:r>
            <a:r>
              <a:rPr lang="en-US" dirty="0"/>
              <a:t>– symptoms are present, but full criteria not met, and clinician chooses to specify why.  DSM V example is ‘brief Gender Dysphoria’, or symptoms present for less than 6 months.</a:t>
            </a:r>
          </a:p>
          <a:p>
            <a:r>
              <a:rPr lang="en-US" b="1" u="sng" dirty="0"/>
              <a:t>Unspecified Gender Dysphoria </a:t>
            </a:r>
            <a:r>
              <a:rPr lang="en-US" dirty="0"/>
              <a:t>– symptoms present, but don’t meet full criteria for GD diagnosis, and clinician chooses </a:t>
            </a:r>
            <a:r>
              <a:rPr lang="en-US" i="1" dirty="0"/>
              <a:t>not</a:t>
            </a:r>
            <a:r>
              <a:rPr lang="en-US" dirty="0"/>
              <a:t> to specify why this is the case.  Includes cases with insufficient information to make a full diagnosis.</a:t>
            </a:r>
          </a:p>
          <a:p>
            <a:r>
              <a:rPr lang="en-US" dirty="0"/>
              <a:t>Rule outs:</a:t>
            </a:r>
          </a:p>
          <a:p>
            <a:pPr lvl="1"/>
            <a:r>
              <a:rPr lang="en-US" b="1" u="sng" dirty="0"/>
              <a:t>Transvestic Fetishism </a:t>
            </a:r>
            <a:r>
              <a:rPr lang="en-US" dirty="0"/>
              <a:t>– important to rule out with history of sexual violence.</a:t>
            </a:r>
          </a:p>
          <a:p>
            <a:pPr lvl="1"/>
            <a:r>
              <a:rPr lang="en-US" b="1" dirty="0"/>
              <a:t>Body Dysmorphic Disorder, Delusional/Thought Disorder</a:t>
            </a:r>
          </a:p>
        </p:txBody>
      </p:sp>
    </p:spTree>
    <p:extLst>
      <p:ext uri="{BB962C8B-B14F-4D97-AF65-F5344CB8AC3E}">
        <p14:creationId xmlns:p14="http://schemas.microsoft.com/office/powerpoint/2010/main" val="22247197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65F9-30EC-4997-B47D-0EE086E4206C}"/>
              </a:ext>
            </a:extLst>
          </p:cNvPr>
          <p:cNvSpPr>
            <a:spLocks noGrp="1"/>
          </p:cNvSpPr>
          <p:nvPr>
            <p:ph type="title"/>
          </p:nvPr>
        </p:nvSpPr>
        <p:spPr/>
        <p:txBody>
          <a:bodyPr/>
          <a:lstStyle/>
          <a:p>
            <a:pPr algn="ctr"/>
            <a:r>
              <a:rPr lang="en-US" b="1"/>
              <a:t>What is Dysphoria?</a:t>
            </a:r>
            <a:r>
              <a:rPr lang="en-US"/>
              <a:t>	</a:t>
            </a:r>
            <a:endParaRPr lang="en-US" dirty="0"/>
          </a:p>
        </p:txBody>
      </p:sp>
      <p:sp>
        <p:nvSpPr>
          <p:cNvPr id="3" name="Content Placeholder 2">
            <a:extLst>
              <a:ext uri="{FF2B5EF4-FFF2-40B4-BE49-F238E27FC236}">
                <a16:creationId xmlns:a16="http://schemas.microsoft.com/office/drawing/2014/main" id="{EF3B5801-9B28-458F-9A67-CD7A1E16E9A4}"/>
              </a:ext>
            </a:extLst>
          </p:cNvPr>
          <p:cNvSpPr>
            <a:spLocks noGrp="1"/>
          </p:cNvSpPr>
          <p:nvPr>
            <p:ph idx="1"/>
          </p:nvPr>
        </p:nvSpPr>
        <p:spPr/>
        <p:txBody>
          <a:bodyPr>
            <a:normAutofit fontScale="85000" lnSpcReduction="10000"/>
          </a:bodyPr>
          <a:lstStyle/>
          <a:p>
            <a:r>
              <a:rPr lang="en-US" dirty="0"/>
              <a:t>Can be challenging in assessment for diagnosis and treatment of GD, due to comorbid conditions and complex trauma histories</a:t>
            </a:r>
          </a:p>
          <a:p>
            <a:r>
              <a:rPr lang="en-US" dirty="0"/>
              <a:t>Subjective, often based largely on self-report</a:t>
            </a:r>
          </a:p>
          <a:p>
            <a:r>
              <a:rPr lang="en-US" dirty="0"/>
              <a:t>Complicated when deciding level of treatment needed vs. wanted</a:t>
            </a:r>
          </a:p>
          <a:p>
            <a:r>
              <a:rPr lang="en-US" dirty="0"/>
              <a:t>For many transgender persons, the ‘dysphoria’ is directly linked to receipt of services both needed and wanted.  In other words, the medicalization of being transgender and obtaining desired services is tied to level of one’s distress or dysphoria, which can make true diagnosis a challenge</a:t>
            </a:r>
          </a:p>
          <a:p>
            <a:r>
              <a:rPr lang="en-US" u="sng" dirty="0"/>
              <a:t>Many are distressed if desired interventions such as hormones and/or surgery are not available or going to be available.  </a:t>
            </a:r>
            <a:r>
              <a:rPr lang="en-US" dirty="0"/>
              <a:t>This appears to satisfy the Dysphoria criteria for diagnosis. </a:t>
            </a:r>
            <a:r>
              <a:rPr lang="en-US" u="sng" dirty="0"/>
              <a:t>(</a:t>
            </a:r>
            <a:r>
              <a:rPr lang="en-US" dirty="0"/>
              <a:t>DSM p. 451).</a:t>
            </a:r>
          </a:p>
          <a:p>
            <a:r>
              <a:rPr lang="en-US" dirty="0"/>
              <a:t>Individuals can be transgender without GD.  Some feel the diagnosis inappropriately pathologizes gender variance and should be eliminated. (Informed consent model).</a:t>
            </a:r>
          </a:p>
        </p:txBody>
      </p:sp>
    </p:spTree>
    <p:extLst>
      <p:ext uri="{BB962C8B-B14F-4D97-AF65-F5344CB8AC3E}">
        <p14:creationId xmlns:p14="http://schemas.microsoft.com/office/powerpoint/2010/main" val="10890656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8BCEE-B599-443C-AA4A-629BAA1AB755}"/>
              </a:ext>
            </a:extLst>
          </p:cNvPr>
          <p:cNvSpPr>
            <a:spLocks noGrp="1"/>
          </p:cNvSpPr>
          <p:nvPr>
            <p:ph type="title"/>
          </p:nvPr>
        </p:nvSpPr>
        <p:spPr/>
        <p:txBody>
          <a:bodyPr/>
          <a:lstStyle/>
          <a:p>
            <a:pPr algn="ctr"/>
            <a:r>
              <a:rPr lang="en-US" sz="3200" b="1" dirty="0"/>
              <a:t>What does Gender Dysphoria Feel Like?</a:t>
            </a:r>
            <a:br>
              <a:rPr lang="en-US" dirty="0"/>
            </a:br>
            <a:endParaRPr lang="en-US" b="1" dirty="0"/>
          </a:p>
        </p:txBody>
      </p:sp>
      <p:sp>
        <p:nvSpPr>
          <p:cNvPr id="3" name="Content Placeholder 2">
            <a:extLst>
              <a:ext uri="{FF2B5EF4-FFF2-40B4-BE49-F238E27FC236}">
                <a16:creationId xmlns:a16="http://schemas.microsoft.com/office/drawing/2014/main" id="{49AFA0DC-0F68-4BCF-9E98-19DA3CBFA190}"/>
              </a:ext>
            </a:extLst>
          </p:cNvPr>
          <p:cNvSpPr>
            <a:spLocks noGrp="1"/>
          </p:cNvSpPr>
          <p:nvPr>
            <p:ph idx="1"/>
          </p:nvPr>
        </p:nvSpPr>
        <p:spPr/>
        <p:txBody>
          <a:bodyPr/>
          <a:lstStyle/>
          <a:p>
            <a:r>
              <a:rPr lang="en-US" dirty="0"/>
              <a:t>(Austin, </a:t>
            </a:r>
            <a:r>
              <a:rPr lang="en-US" dirty="0" err="1"/>
              <a:t>Holzworth</a:t>
            </a:r>
            <a:r>
              <a:rPr lang="en-US" dirty="0"/>
              <a:t> &amp; </a:t>
            </a:r>
            <a:r>
              <a:rPr lang="en-US" dirty="0" err="1"/>
              <a:t>Papciak</a:t>
            </a:r>
            <a:r>
              <a:rPr lang="en-US" dirty="0"/>
              <a:t>, 2021). Qualitative study (n=362) using constructivist grounded theory strategies to identify themes of the gender dysphoria experiences.</a:t>
            </a:r>
          </a:p>
          <a:p>
            <a:r>
              <a:rPr lang="en-US" dirty="0"/>
              <a:t>No shared language to describe the complexity of transgender experience</a:t>
            </a:r>
          </a:p>
          <a:p>
            <a:pPr lvl="1"/>
            <a:r>
              <a:rPr lang="en-US" dirty="0" err="1"/>
              <a:t>Cisnormative</a:t>
            </a:r>
            <a:r>
              <a:rPr lang="en-US" dirty="0"/>
              <a:t> world view of human experience</a:t>
            </a:r>
          </a:p>
          <a:p>
            <a:pPr lvl="1"/>
            <a:r>
              <a:rPr lang="en-US" dirty="0"/>
              <a:t>Use of metaphors to create shared understanding between transgender and cisgender people.</a:t>
            </a:r>
          </a:p>
          <a:p>
            <a:endParaRPr lang="en-US" dirty="0"/>
          </a:p>
        </p:txBody>
      </p:sp>
    </p:spTree>
    <p:extLst>
      <p:ext uri="{BB962C8B-B14F-4D97-AF65-F5344CB8AC3E}">
        <p14:creationId xmlns:p14="http://schemas.microsoft.com/office/powerpoint/2010/main" val="1204047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CFABC-D3EA-498E-AA81-64FAB479E77C}"/>
              </a:ext>
            </a:extLst>
          </p:cNvPr>
          <p:cNvSpPr>
            <a:spLocks noGrp="1"/>
          </p:cNvSpPr>
          <p:nvPr>
            <p:ph type="title"/>
          </p:nvPr>
        </p:nvSpPr>
        <p:spPr>
          <a:xfrm>
            <a:off x="1154954" y="973668"/>
            <a:ext cx="9109923" cy="706964"/>
          </a:xfrm>
        </p:spPr>
        <p:txBody>
          <a:bodyPr/>
          <a:lstStyle/>
          <a:p>
            <a:pPr algn="ctr"/>
            <a:r>
              <a:rPr lang="en-US" b="1" dirty="0"/>
              <a:t>What does Gender Dysphoria Feel Like?</a:t>
            </a:r>
            <a:br>
              <a:rPr lang="en-US" dirty="0"/>
            </a:br>
            <a:endParaRPr lang="en-US" b="1" dirty="0"/>
          </a:p>
        </p:txBody>
      </p:sp>
      <p:sp>
        <p:nvSpPr>
          <p:cNvPr id="3" name="Content Placeholder 2">
            <a:extLst>
              <a:ext uri="{FF2B5EF4-FFF2-40B4-BE49-F238E27FC236}">
                <a16:creationId xmlns:a16="http://schemas.microsoft.com/office/drawing/2014/main" id="{47CFDF86-C51E-4772-AA53-1E6016830410}"/>
              </a:ext>
            </a:extLst>
          </p:cNvPr>
          <p:cNvSpPr>
            <a:spLocks noGrp="1"/>
          </p:cNvSpPr>
          <p:nvPr>
            <p:ph idx="1"/>
          </p:nvPr>
        </p:nvSpPr>
        <p:spPr/>
        <p:txBody>
          <a:bodyPr/>
          <a:lstStyle/>
          <a:p>
            <a:pPr marL="233363" lvl="1" indent="-233363"/>
            <a:r>
              <a:rPr lang="en-US" dirty="0"/>
              <a:t>“In Your Words, What does Gender Dysphoria Feel Like to You”</a:t>
            </a:r>
          </a:p>
          <a:p>
            <a:pPr marL="690563" lvl="2" indent="-233363"/>
            <a:r>
              <a:rPr lang="en-US" dirty="0"/>
              <a:t>Being impossible to explain</a:t>
            </a:r>
          </a:p>
          <a:p>
            <a:pPr marL="690563" lvl="2" indent="-233363"/>
            <a:r>
              <a:rPr lang="en-US" dirty="0"/>
              <a:t>Never being seen as me</a:t>
            </a:r>
          </a:p>
          <a:p>
            <a:pPr marL="690563" lvl="2" indent="-233363"/>
            <a:r>
              <a:rPr lang="en-US" dirty="0"/>
              <a:t>Living in an imposter’s body</a:t>
            </a:r>
          </a:p>
          <a:p>
            <a:pPr marL="690563" lvl="2" indent="-233363"/>
            <a:r>
              <a:rPr lang="en-US" dirty="0"/>
              <a:t>Shapeshifting nature of gender dysphoria</a:t>
            </a:r>
          </a:p>
          <a:p>
            <a:pPr marL="690563" lvl="2" indent="-233363"/>
            <a:r>
              <a:rPr lang="en-US" dirty="0"/>
              <a:t>Being tortured by one’s own body</a:t>
            </a:r>
          </a:p>
          <a:p>
            <a:pPr marL="690563" lvl="2" indent="-233363"/>
            <a:r>
              <a:rPr lang="en-US" dirty="0"/>
              <a:t>Emotional Suffering</a:t>
            </a:r>
          </a:p>
          <a:p>
            <a:pPr marL="690563" lvl="2" indent="-233363"/>
            <a:r>
              <a:rPr lang="en-US" dirty="0"/>
              <a:t>Disrupting Impact</a:t>
            </a:r>
          </a:p>
          <a:p>
            <a:endParaRPr lang="en-US" dirty="0"/>
          </a:p>
        </p:txBody>
      </p:sp>
    </p:spTree>
    <p:extLst>
      <p:ext uri="{BB962C8B-B14F-4D97-AF65-F5344CB8AC3E}">
        <p14:creationId xmlns:p14="http://schemas.microsoft.com/office/powerpoint/2010/main" val="540612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0A74-5ED9-499F-9936-61F80C67DA89}"/>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Gender Dysphoria - Psychometrics</a:t>
            </a:r>
            <a:endParaRPr lang="en-US" sz="4000" dirty="0">
              <a:solidFill>
                <a:srgbClr val="FFFFFF"/>
              </a:solidFill>
            </a:endParaRPr>
          </a:p>
        </p:txBody>
      </p:sp>
      <p:sp>
        <p:nvSpPr>
          <p:cNvPr id="3" name="Content Placeholder 2">
            <a:extLst>
              <a:ext uri="{FF2B5EF4-FFF2-40B4-BE49-F238E27FC236}">
                <a16:creationId xmlns:a16="http://schemas.microsoft.com/office/drawing/2014/main" id="{79577E6A-3197-4C9E-9DCC-DF9312E8806E}"/>
              </a:ext>
            </a:extLst>
          </p:cNvPr>
          <p:cNvSpPr>
            <a:spLocks noGrp="1"/>
          </p:cNvSpPr>
          <p:nvPr>
            <p:ph idx="1"/>
          </p:nvPr>
        </p:nvSpPr>
        <p:spPr>
          <a:xfrm>
            <a:off x="1179226" y="2315205"/>
            <a:ext cx="9833548" cy="2693976"/>
          </a:xfrm>
        </p:spPr>
        <p:txBody>
          <a:bodyPr>
            <a:noAutofit/>
          </a:bodyPr>
          <a:lstStyle/>
          <a:p>
            <a:r>
              <a:rPr lang="en-US" sz="1600" dirty="0">
                <a:solidFill>
                  <a:srgbClr val="000000"/>
                </a:solidFill>
              </a:rPr>
              <a:t>MMPI-2:  m/f scales objective measures of clients’ gender-typical or atypical attitudes and interests (Gomez-Gil et al. 2008). </a:t>
            </a:r>
          </a:p>
          <a:p>
            <a:r>
              <a:rPr lang="en-US" sz="1600" dirty="0">
                <a:solidFill>
                  <a:srgbClr val="000000"/>
                </a:solidFill>
              </a:rPr>
              <a:t>Gender Identity/Gender Dysphoria Questionnaire for Adolescents and Adults (GIDYQ-AA; </a:t>
            </a:r>
            <a:r>
              <a:rPr lang="en-US" sz="1600" dirty="0" err="1">
                <a:solidFill>
                  <a:srgbClr val="000000"/>
                </a:solidFill>
              </a:rPr>
              <a:t>Deogracias</a:t>
            </a:r>
            <a:r>
              <a:rPr lang="en-US" sz="1600" dirty="0">
                <a:solidFill>
                  <a:srgbClr val="000000"/>
                </a:solidFill>
              </a:rPr>
              <a:t> et al. 2007)</a:t>
            </a:r>
          </a:p>
          <a:p>
            <a:r>
              <a:rPr lang="en-US" sz="1600" dirty="0">
                <a:solidFill>
                  <a:srgbClr val="000000"/>
                </a:solidFill>
              </a:rPr>
              <a:t>T</a:t>
            </a:r>
            <a:r>
              <a:rPr lang="de-DE" sz="1600" dirty="0">
                <a:solidFill>
                  <a:srgbClr val="000000"/>
                </a:solidFill>
              </a:rPr>
              <a:t>he Utrecht Gender Dysphoria Scale (Schneider et al. 2015) – no separate forms for m/f</a:t>
            </a:r>
          </a:p>
          <a:p>
            <a:pPr lvl="1">
              <a:buFont typeface="Courier New" panose="02070309020205020404" pitchFamily="49" charset="0"/>
              <a:buChar char="o"/>
            </a:pPr>
            <a:r>
              <a:rPr lang="de-DE" i="1" dirty="0">
                <a:solidFill>
                  <a:srgbClr val="000000"/>
                </a:solidFill>
              </a:rPr>
              <a:t>Body Image Dissatisfaction – good pretest to measure impact of biomedical treatments:</a:t>
            </a:r>
          </a:p>
          <a:p>
            <a:r>
              <a:rPr lang="en-US" sz="1600" dirty="0">
                <a:solidFill>
                  <a:srgbClr val="000000"/>
                </a:solidFill>
              </a:rPr>
              <a:t>Body Image Scale (Lindgren &amp; Pauly 1975, van de Grift et al. 2015)</a:t>
            </a:r>
          </a:p>
          <a:p>
            <a:r>
              <a:rPr lang="en-US" sz="1600" dirty="0">
                <a:solidFill>
                  <a:srgbClr val="000000"/>
                </a:solidFill>
              </a:rPr>
              <a:t>Body Uneasiness Test (Bandini et al. 2013) (unusual body image attitudes and eating disorders)</a:t>
            </a:r>
          </a:p>
          <a:p>
            <a:r>
              <a:rPr lang="en-US" sz="1600" dirty="0">
                <a:solidFill>
                  <a:srgbClr val="000000"/>
                </a:solidFill>
              </a:rPr>
              <a:t>Hamburg Body Drawing Scale (Becker et al. 2015)</a:t>
            </a:r>
          </a:p>
        </p:txBody>
      </p:sp>
    </p:spTree>
    <p:extLst>
      <p:ext uri="{BB962C8B-B14F-4D97-AF65-F5344CB8AC3E}">
        <p14:creationId xmlns:p14="http://schemas.microsoft.com/office/powerpoint/2010/main" val="3113155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1564A-D997-4764-8C16-3B0DA0731A4A}"/>
              </a:ext>
            </a:extLst>
          </p:cNvPr>
          <p:cNvSpPr>
            <a:spLocks noGrp="1"/>
          </p:cNvSpPr>
          <p:nvPr>
            <p:ph type="title"/>
          </p:nvPr>
        </p:nvSpPr>
        <p:spPr/>
        <p:txBody>
          <a:bodyPr/>
          <a:lstStyle/>
          <a:p>
            <a:pPr algn="ctr"/>
            <a:r>
              <a:rPr lang="en-US" b="1" dirty="0"/>
              <a:t>Diagnosing GD in Forensic Settings	</a:t>
            </a:r>
          </a:p>
        </p:txBody>
      </p:sp>
      <p:sp>
        <p:nvSpPr>
          <p:cNvPr id="3" name="Content Placeholder 2">
            <a:extLst>
              <a:ext uri="{FF2B5EF4-FFF2-40B4-BE49-F238E27FC236}">
                <a16:creationId xmlns:a16="http://schemas.microsoft.com/office/drawing/2014/main" id="{607D407F-DC90-40DA-BCAC-2052FDB2E3A1}"/>
              </a:ext>
            </a:extLst>
          </p:cNvPr>
          <p:cNvSpPr>
            <a:spLocks noGrp="1"/>
          </p:cNvSpPr>
          <p:nvPr>
            <p:ph idx="1"/>
          </p:nvPr>
        </p:nvSpPr>
        <p:spPr/>
        <p:txBody>
          <a:bodyPr>
            <a:normAutofit lnSpcReduction="10000"/>
          </a:bodyPr>
          <a:lstStyle/>
          <a:p>
            <a:r>
              <a:rPr lang="en-US" dirty="0"/>
              <a:t>Henrich (2020) conducted a systematic review of 21 articles from the past 20 years on the assessment of Gender Dysphoria, most of which were published in the US.</a:t>
            </a:r>
          </a:p>
          <a:p>
            <a:r>
              <a:rPr lang="en-US" dirty="0"/>
              <a:t>No consensus regarding best approach, recommends structured guidance for clinical judgment needed beyond list of criteria.</a:t>
            </a:r>
          </a:p>
          <a:p>
            <a:r>
              <a:rPr lang="en-US" dirty="0"/>
              <a:t>In Forensic settings, must consider malingering or disingenuous presentation of gender identity.</a:t>
            </a:r>
          </a:p>
          <a:p>
            <a:pPr lvl="1"/>
            <a:r>
              <a:rPr lang="en-US" dirty="0"/>
              <a:t>No history of living in the acquired gender</a:t>
            </a:r>
          </a:p>
          <a:p>
            <a:pPr lvl="1"/>
            <a:r>
              <a:rPr lang="en-US" dirty="0"/>
              <a:t>Insincere motivation due to personality disorder</a:t>
            </a:r>
          </a:p>
          <a:p>
            <a:pPr lvl="1"/>
            <a:r>
              <a:rPr lang="en-US" dirty="0"/>
              <a:t>Ulterior motives – undermine policies, gain access to victims, avoid civil commitment</a:t>
            </a:r>
          </a:p>
        </p:txBody>
      </p:sp>
    </p:spTree>
    <p:extLst>
      <p:ext uri="{BB962C8B-B14F-4D97-AF65-F5344CB8AC3E}">
        <p14:creationId xmlns:p14="http://schemas.microsoft.com/office/powerpoint/2010/main" val="729519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7EBEF-15A1-4F70-857A-29546A1CBC12}"/>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Gender Dysphoria – Diagnosis</a:t>
            </a:r>
            <a:br>
              <a:rPr lang="en-US" sz="4000" b="1" dirty="0">
                <a:solidFill>
                  <a:srgbClr val="FFFFFF"/>
                </a:solidFill>
              </a:rPr>
            </a:br>
            <a:r>
              <a:rPr lang="en-US" sz="3200" b="1" i="1" dirty="0">
                <a:solidFill>
                  <a:srgbClr val="FFFFFF"/>
                </a:solidFill>
              </a:rPr>
              <a:t>(Zucker, 2016)</a:t>
            </a:r>
            <a:endParaRPr lang="en-US" sz="4000" i="1" dirty="0">
              <a:solidFill>
                <a:srgbClr val="FFFFFF"/>
              </a:solidFill>
            </a:endParaRPr>
          </a:p>
        </p:txBody>
      </p:sp>
      <p:sp>
        <p:nvSpPr>
          <p:cNvPr id="3" name="Content Placeholder 2">
            <a:extLst>
              <a:ext uri="{FF2B5EF4-FFF2-40B4-BE49-F238E27FC236}">
                <a16:creationId xmlns:a16="http://schemas.microsoft.com/office/drawing/2014/main" id="{EBAD0DD0-1E8A-4C43-8CEC-FBB623010C14}"/>
              </a:ext>
            </a:extLst>
          </p:cNvPr>
          <p:cNvSpPr>
            <a:spLocks noGrp="1"/>
          </p:cNvSpPr>
          <p:nvPr>
            <p:ph idx="1"/>
          </p:nvPr>
        </p:nvSpPr>
        <p:spPr>
          <a:xfrm>
            <a:off x="1179226" y="3092970"/>
            <a:ext cx="9833548" cy="2693976"/>
          </a:xfrm>
        </p:spPr>
        <p:txBody>
          <a:bodyPr>
            <a:normAutofit fontScale="77500" lnSpcReduction="20000"/>
          </a:bodyPr>
          <a:lstStyle/>
          <a:p>
            <a:r>
              <a:rPr lang="en-US" sz="1900" dirty="0">
                <a:solidFill>
                  <a:srgbClr val="000000"/>
                </a:solidFill>
              </a:rPr>
              <a:t>Co-morbidity – very high with other psychopathology, with 13 studies showing lifetime presence of Axis I disorder in 50-80% of the GD sample (mood disorder and anxiety disorder most common). This compares to 26% of non-GD population with lifetime mental disorder). 30% of GD patients have attempted suicide, non-lethal self-harm or experienced suicidal ideation, 20-60% have personality disorder.</a:t>
            </a:r>
          </a:p>
          <a:p>
            <a:r>
              <a:rPr lang="en-US" sz="1900" dirty="0">
                <a:solidFill>
                  <a:srgbClr val="000000"/>
                </a:solidFill>
              </a:rPr>
              <a:t>5 studies showed little increase in psychopathology, but none of these used structured clinical interviews.</a:t>
            </a:r>
          </a:p>
          <a:p>
            <a:r>
              <a:rPr lang="en-US" sz="1900" dirty="0">
                <a:solidFill>
                  <a:srgbClr val="000000"/>
                </a:solidFill>
              </a:rPr>
              <a:t>A number of studies have shown that treatment for GD (especially GAHT) is associated with lower levels of psychopathology.</a:t>
            </a:r>
          </a:p>
          <a:p>
            <a:r>
              <a:rPr lang="en-US" sz="1900" dirty="0">
                <a:solidFill>
                  <a:srgbClr val="000000"/>
                </a:solidFill>
              </a:rPr>
              <a:t>GD and Autism Spectrum Disorder – over reported in this population (6.5% vs. 3% teens, 11.4% vs. 5% adults, teen girls more than boys endorse item “wish to be of the opposite gender” (van der </a:t>
            </a:r>
            <a:r>
              <a:rPr lang="en-US" sz="1900" dirty="0" err="1">
                <a:solidFill>
                  <a:srgbClr val="000000"/>
                </a:solidFill>
              </a:rPr>
              <a:t>Miesen</a:t>
            </a:r>
            <a:r>
              <a:rPr lang="en-US" sz="1900" dirty="0">
                <a:solidFill>
                  <a:srgbClr val="000000"/>
                </a:solidFill>
              </a:rPr>
              <a:t>, et. al 2018).</a:t>
            </a:r>
          </a:p>
          <a:p>
            <a:endParaRPr lang="en-US" sz="1900" dirty="0">
              <a:solidFill>
                <a:srgbClr val="000000"/>
              </a:solidFill>
            </a:endParaRPr>
          </a:p>
        </p:txBody>
      </p:sp>
    </p:spTree>
    <p:extLst>
      <p:ext uri="{BB962C8B-B14F-4D97-AF65-F5344CB8AC3E}">
        <p14:creationId xmlns:p14="http://schemas.microsoft.com/office/powerpoint/2010/main" val="34688835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6E4D-9E61-4A8B-A9A8-7C82560E1E24}"/>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Gender Dysphoria - Etiology</a:t>
            </a:r>
          </a:p>
        </p:txBody>
      </p:sp>
      <p:sp>
        <p:nvSpPr>
          <p:cNvPr id="3" name="Content Placeholder 2">
            <a:extLst>
              <a:ext uri="{FF2B5EF4-FFF2-40B4-BE49-F238E27FC236}">
                <a16:creationId xmlns:a16="http://schemas.microsoft.com/office/drawing/2014/main" id="{ED2DD70A-BC5A-478B-9090-E9D7863C66D1}"/>
              </a:ext>
            </a:extLst>
          </p:cNvPr>
          <p:cNvSpPr>
            <a:spLocks noGrp="1"/>
          </p:cNvSpPr>
          <p:nvPr>
            <p:ph idx="1"/>
          </p:nvPr>
        </p:nvSpPr>
        <p:spPr>
          <a:xfrm>
            <a:off x="1179226" y="3092970"/>
            <a:ext cx="9833548" cy="2693976"/>
          </a:xfrm>
        </p:spPr>
        <p:txBody>
          <a:bodyPr>
            <a:normAutofit fontScale="77500" lnSpcReduction="20000"/>
          </a:bodyPr>
          <a:lstStyle/>
          <a:p>
            <a:r>
              <a:rPr lang="en-US" sz="1900" dirty="0">
                <a:solidFill>
                  <a:srgbClr val="000000"/>
                </a:solidFill>
              </a:rPr>
              <a:t>Genetics:  One twin study of GD showed that when one twin was diagnosed with GD, 39% of monozygotic twins were concordant for GD, where as no dizygotic twins were concordant (</a:t>
            </a:r>
            <a:r>
              <a:rPr lang="en-US" sz="1900" dirty="0" err="1">
                <a:solidFill>
                  <a:srgbClr val="000000"/>
                </a:solidFill>
              </a:rPr>
              <a:t>Heylens</a:t>
            </a:r>
            <a:r>
              <a:rPr lang="en-US" sz="1900" dirty="0">
                <a:solidFill>
                  <a:srgbClr val="000000"/>
                </a:solidFill>
              </a:rPr>
              <a:t> et al. 2012).  No strong candidate gene has been found to account for GD.</a:t>
            </a:r>
          </a:p>
          <a:p>
            <a:r>
              <a:rPr lang="en-US" sz="1900" dirty="0">
                <a:solidFill>
                  <a:srgbClr val="000000"/>
                </a:solidFill>
              </a:rPr>
              <a:t>Atypical sexual differentiation of the brain under the influence of prenatal androgenic hormones.  The presence of these hormones resulting in masculine phenotypes, absence of, feminine phenotypes, regardless of biological gender (</a:t>
            </a:r>
            <a:r>
              <a:rPr lang="en-US" sz="1900" dirty="0" err="1">
                <a:solidFill>
                  <a:srgbClr val="000000"/>
                </a:solidFill>
              </a:rPr>
              <a:t>Swaab</a:t>
            </a:r>
            <a:r>
              <a:rPr lang="en-US" sz="1900" dirty="0">
                <a:solidFill>
                  <a:srgbClr val="000000"/>
                </a:solidFill>
              </a:rPr>
              <a:t> &amp; Garcia-</a:t>
            </a:r>
            <a:r>
              <a:rPr lang="en-US" sz="1900" dirty="0" err="1">
                <a:solidFill>
                  <a:srgbClr val="000000"/>
                </a:solidFill>
              </a:rPr>
              <a:t>Falgueras</a:t>
            </a:r>
            <a:r>
              <a:rPr lang="en-US" sz="1900" dirty="0">
                <a:solidFill>
                  <a:srgbClr val="000000"/>
                </a:solidFill>
              </a:rPr>
              <a:t> 2009).</a:t>
            </a:r>
          </a:p>
          <a:p>
            <a:r>
              <a:rPr lang="en-US" sz="1900" dirty="0">
                <a:solidFill>
                  <a:srgbClr val="000000"/>
                </a:solidFill>
              </a:rPr>
              <a:t>Neural structure:  imaging studies suggest homosexual </a:t>
            </a:r>
            <a:r>
              <a:rPr lang="en-US" sz="1900" dirty="0" err="1">
                <a:solidFill>
                  <a:srgbClr val="000000"/>
                </a:solidFill>
              </a:rPr>
              <a:t>MtF</a:t>
            </a:r>
            <a:r>
              <a:rPr lang="en-US" sz="1900" dirty="0">
                <a:solidFill>
                  <a:srgbClr val="000000"/>
                </a:solidFill>
              </a:rPr>
              <a:t> trans differ to natal sex in gray matter volume, </a:t>
            </a:r>
            <a:r>
              <a:rPr lang="en-US" sz="1900" dirty="0" err="1">
                <a:solidFill>
                  <a:srgbClr val="000000"/>
                </a:solidFill>
              </a:rPr>
              <a:t>CtH</a:t>
            </a:r>
            <a:r>
              <a:rPr lang="en-US" sz="1900" dirty="0">
                <a:solidFill>
                  <a:srgbClr val="000000"/>
                </a:solidFill>
              </a:rPr>
              <a:t> and white matter microstructure.  Less clear for heterosexual </a:t>
            </a:r>
            <a:r>
              <a:rPr lang="en-US" sz="1900" dirty="0" err="1">
                <a:solidFill>
                  <a:srgbClr val="000000"/>
                </a:solidFill>
              </a:rPr>
              <a:t>MtF</a:t>
            </a:r>
            <a:r>
              <a:rPr lang="en-US" sz="1900" dirty="0">
                <a:solidFill>
                  <a:srgbClr val="000000"/>
                </a:solidFill>
              </a:rPr>
              <a:t> trans, though they do show differences in white matter microstructure (Simon et al. 2013).</a:t>
            </a:r>
          </a:p>
          <a:p>
            <a:endParaRPr lang="en-US" sz="1900" dirty="0">
              <a:solidFill>
                <a:srgbClr val="000000"/>
              </a:solidFill>
            </a:endParaRPr>
          </a:p>
          <a:p>
            <a:pPr algn="r"/>
            <a:r>
              <a:rPr lang="en-US" sz="1900" i="1" dirty="0">
                <a:solidFill>
                  <a:srgbClr val="000000"/>
                </a:solidFill>
              </a:rPr>
              <a:t>See Zucker et. al (2016) for more detail on etiology</a:t>
            </a:r>
          </a:p>
        </p:txBody>
      </p:sp>
    </p:spTree>
    <p:extLst>
      <p:ext uri="{BB962C8B-B14F-4D97-AF65-F5344CB8AC3E}">
        <p14:creationId xmlns:p14="http://schemas.microsoft.com/office/powerpoint/2010/main" val="42564005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F76A8-A45F-4602-9A32-C024CF40EA70}"/>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GD Treatment Continuum</a:t>
            </a:r>
          </a:p>
        </p:txBody>
      </p:sp>
      <p:graphicFrame>
        <p:nvGraphicFramePr>
          <p:cNvPr id="15" name="Content Placeholder 2">
            <a:extLst>
              <a:ext uri="{FF2B5EF4-FFF2-40B4-BE49-F238E27FC236}">
                <a16:creationId xmlns:a16="http://schemas.microsoft.com/office/drawing/2014/main" id="{88997970-6517-40A0-BE1A-CA24807B71D9}"/>
              </a:ext>
            </a:extLst>
          </p:cNvPr>
          <p:cNvGraphicFramePr>
            <a:graphicFrameLocks noGrp="1"/>
          </p:cNvGraphicFramePr>
          <p:nvPr>
            <p:ph idx="1"/>
            <p:extLst>
              <p:ext uri="{D42A27DB-BD31-4B8C-83A1-F6EECF244321}">
                <p14:modId xmlns:p14="http://schemas.microsoft.com/office/powerpoint/2010/main" val="1830895013"/>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74475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B7315-9682-447A-ACF4-48BF34F66C2A}"/>
              </a:ext>
            </a:extLst>
          </p:cNvPr>
          <p:cNvSpPr>
            <a:spLocks noGrp="1"/>
          </p:cNvSpPr>
          <p:nvPr>
            <p:ph type="title"/>
          </p:nvPr>
        </p:nvSpPr>
        <p:spPr>
          <a:xfrm>
            <a:off x="1179226" y="826680"/>
            <a:ext cx="9833548" cy="1325563"/>
          </a:xfrm>
        </p:spPr>
        <p:txBody>
          <a:bodyPr>
            <a:normAutofit fontScale="90000"/>
          </a:bodyPr>
          <a:lstStyle/>
          <a:p>
            <a:pPr algn="ctr"/>
            <a:r>
              <a:rPr lang="en-US" sz="2800" b="1">
                <a:solidFill>
                  <a:srgbClr val="FFFFFF"/>
                </a:solidFill>
              </a:rPr>
              <a:t>WPATH – World Professional Association for Transgender Health - Highlights</a:t>
            </a:r>
            <a:br>
              <a:rPr lang="en-US" sz="2800" b="1">
                <a:solidFill>
                  <a:srgbClr val="FFFFFF"/>
                </a:solidFill>
              </a:rPr>
            </a:br>
            <a:endParaRPr lang="en-US" sz="2800" b="1">
              <a:solidFill>
                <a:srgbClr val="FFFFFF"/>
              </a:solidFill>
            </a:endParaRPr>
          </a:p>
        </p:txBody>
      </p:sp>
      <p:sp>
        <p:nvSpPr>
          <p:cNvPr id="3" name="Content Placeholder 2">
            <a:extLst>
              <a:ext uri="{FF2B5EF4-FFF2-40B4-BE49-F238E27FC236}">
                <a16:creationId xmlns:a16="http://schemas.microsoft.com/office/drawing/2014/main" id="{A437AD5A-75F8-46B1-9049-1873AF27C75F}"/>
              </a:ext>
            </a:extLst>
          </p:cNvPr>
          <p:cNvSpPr>
            <a:spLocks noGrp="1"/>
          </p:cNvSpPr>
          <p:nvPr>
            <p:ph idx="1"/>
          </p:nvPr>
        </p:nvSpPr>
        <p:spPr>
          <a:xfrm>
            <a:off x="1179226" y="3092970"/>
            <a:ext cx="9833548" cy="2693976"/>
          </a:xfrm>
        </p:spPr>
        <p:txBody>
          <a:bodyPr>
            <a:normAutofit fontScale="92500" lnSpcReduction="20000"/>
          </a:bodyPr>
          <a:lstStyle/>
          <a:p>
            <a:r>
              <a:rPr lang="en-US" sz="2000" dirty="0">
                <a:solidFill>
                  <a:srgbClr val="000000"/>
                </a:solidFill>
              </a:rPr>
              <a:t>Criteria for hormone therapy and surgeries	</a:t>
            </a:r>
          </a:p>
          <a:p>
            <a:pPr lvl="1">
              <a:buFont typeface="Courier New" panose="02070309020205020404" pitchFamily="49" charset="0"/>
              <a:buChar char="o"/>
            </a:pPr>
            <a:r>
              <a:rPr lang="en-US" sz="2000" dirty="0">
                <a:solidFill>
                  <a:srgbClr val="000000"/>
                </a:solidFill>
              </a:rPr>
              <a:t>Persistent, well documented Gender Dysphoria</a:t>
            </a:r>
          </a:p>
          <a:p>
            <a:pPr lvl="1">
              <a:buFont typeface="Courier New" panose="02070309020205020404" pitchFamily="49" charset="0"/>
              <a:buChar char="o"/>
            </a:pPr>
            <a:r>
              <a:rPr lang="en-US" sz="2000" dirty="0">
                <a:solidFill>
                  <a:srgbClr val="000000"/>
                </a:solidFill>
              </a:rPr>
              <a:t>Capacity to make a fully informed decision and consent to treatment</a:t>
            </a:r>
          </a:p>
          <a:p>
            <a:pPr lvl="1">
              <a:buFont typeface="Courier New" panose="02070309020205020404" pitchFamily="49" charset="0"/>
              <a:buChar char="o"/>
            </a:pPr>
            <a:r>
              <a:rPr lang="en-US" sz="2000" dirty="0">
                <a:solidFill>
                  <a:srgbClr val="000000"/>
                </a:solidFill>
              </a:rPr>
              <a:t>Age of majority</a:t>
            </a:r>
          </a:p>
          <a:p>
            <a:pPr lvl="1">
              <a:buFont typeface="Courier New" panose="02070309020205020404" pitchFamily="49" charset="0"/>
              <a:buChar char="o"/>
            </a:pPr>
            <a:r>
              <a:rPr lang="en-US" sz="2000" dirty="0">
                <a:solidFill>
                  <a:srgbClr val="000000"/>
                </a:solidFill>
              </a:rPr>
              <a:t>For gender affirmation surgery, a 12-month Real Life Experience living as the preferred gender is required, even if not desired.</a:t>
            </a:r>
          </a:p>
          <a:p>
            <a:pPr lvl="1">
              <a:buFont typeface="Courier New" panose="02070309020205020404" pitchFamily="49" charset="0"/>
              <a:buChar char="o"/>
            </a:pPr>
            <a:r>
              <a:rPr lang="en-US" sz="2000" dirty="0">
                <a:solidFill>
                  <a:srgbClr val="000000"/>
                </a:solidFill>
              </a:rPr>
              <a:t>If significant medical or mental health concerns, must be reasonably well controlled.</a:t>
            </a:r>
          </a:p>
        </p:txBody>
      </p:sp>
    </p:spTree>
    <p:extLst>
      <p:ext uri="{BB962C8B-B14F-4D97-AF65-F5344CB8AC3E}">
        <p14:creationId xmlns:p14="http://schemas.microsoft.com/office/powerpoint/2010/main" val="36497978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58513-2F42-4059-9E5E-550562631E58}"/>
              </a:ext>
            </a:extLst>
          </p:cNvPr>
          <p:cNvSpPr>
            <a:spLocks noGrp="1"/>
          </p:cNvSpPr>
          <p:nvPr>
            <p:ph type="title"/>
          </p:nvPr>
        </p:nvSpPr>
        <p:spPr/>
        <p:txBody>
          <a:bodyPr/>
          <a:lstStyle/>
          <a:p>
            <a:pPr algn="ctr"/>
            <a:r>
              <a:rPr lang="en-US" b="1" dirty="0"/>
              <a:t>Learning objectives</a:t>
            </a:r>
          </a:p>
        </p:txBody>
      </p:sp>
      <p:sp>
        <p:nvSpPr>
          <p:cNvPr id="3" name="Content Placeholder 2">
            <a:extLst>
              <a:ext uri="{FF2B5EF4-FFF2-40B4-BE49-F238E27FC236}">
                <a16:creationId xmlns:a16="http://schemas.microsoft.com/office/drawing/2014/main" id="{A2EFE20C-2CF4-4B52-8FC8-6478D83941B6}"/>
              </a:ext>
            </a:extLst>
          </p:cNvPr>
          <p:cNvSpPr>
            <a:spLocks noGrp="1"/>
          </p:cNvSpPr>
          <p:nvPr>
            <p:ph idx="1"/>
          </p:nvPr>
        </p:nvSpPr>
        <p:spPr/>
        <p:txBody>
          <a:bodyPr/>
          <a:lstStyle/>
          <a:p>
            <a:pPr marL="0" indent="0">
              <a:buNone/>
            </a:pPr>
            <a:r>
              <a:rPr lang="en-US" dirty="0"/>
              <a:t>This workshop is designed to help you:</a:t>
            </a:r>
          </a:p>
          <a:p>
            <a:endParaRPr lang="en-US" dirty="0"/>
          </a:p>
          <a:p>
            <a:pPr marL="800100" lvl="1" indent="-342900">
              <a:buFont typeface="+mj-lt"/>
              <a:buAutoNum type="arabicPeriod"/>
            </a:pPr>
            <a:r>
              <a:rPr lang="en-US" sz="1800" dirty="0"/>
              <a:t>Summarize the institutional transgender experience.</a:t>
            </a:r>
          </a:p>
          <a:p>
            <a:pPr marL="800100" lvl="1" indent="-342900">
              <a:buFont typeface="+mj-lt"/>
              <a:buAutoNum type="arabicPeriod"/>
            </a:pPr>
            <a:r>
              <a:rPr lang="en-US" sz="1800" dirty="0"/>
              <a:t>Utilize the appropriate standards and progression for the management of transgender SVPs and for the treatment of those with Gender Dysphoria.</a:t>
            </a:r>
          </a:p>
          <a:p>
            <a:pPr marL="800100" lvl="1" indent="-342900">
              <a:buFont typeface="+mj-lt"/>
              <a:buAutoNum type="arabicPeriod"/>
            </a:pPr>
            <a:r>
              <a:rPr lang="en-US" sz="1800" dirty="0"/>
              <a:t>Analyze the DSM V diagnostic criteria for Gender Identity Disorder.</a:t>
            </a:r>
          </a:p>
          <a:p>
            <a:pPr marL="800100" lvl="1" indent="-342900">
              <a:buFont typeface="+mj-lt"/>
              <a:buAutoNum type="arabicPeriod"/>
            </a:pPr>
            <a:r>
              <a:rPr lang="en-US" sz="1800" dirty="0"/>
              <a:t>Discuss treatment of dynamic risk of sexual harm for individuals experiencing gender dysphoria.</a:t>
            </a:r>
          </a:p>
          <a:p>
            <a:pPr lvl="1"/>
            <a:endParaRPr lang="en-US" sz="1800" dirty="0"/>
          </a:p>
          <a:p>
            <a:endParaRPr lang="en-US" dirty="0"/>
          </a:p>
        </p:txBody>
      </p:sp>
    </p:spTree>
    <p:extLst>
      <p:ext uri="{BB962C8B-B14F-4D97-AF65-F5344CB8AC3E}">
        <p14:creationId xmlns:p14="http://schemas.microsoft.com/office/powerpoint/2010/main" val="3747352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B3210-E669-4D25-934D-2D2FEE6EA731}"/>
              </a:ext>
            </a:extLst>
          </p:cNvPr>
          <p:cNvSpPr>
            <a:spLocks noGrp="1"/>
          </p:cNvSpPr>
          <p:nvPr>
            <p:ph type="title"/>
          </p:nvPr>
        </p:nvSpPr>
        <p:spPr>
          <a:xfrm>
            <a:off x="1179226" y="826680"/>
            <a:ext cx="9833548" cy="1325563"/>
          </a:xfrm>
        </p:spPr>
        <p:txBody>
          <a:bodyPr>
            <a:normAutofit/>
          </a:bodyPr>
          <a:lstStyle/>
          <a:p>
            <a:pPr algn="ctr"/>
            <a:r>
              <a:rPr lang="en-US" sz="4000" b="1" dirty="0">
                <a:solidFill>
                  <a:schemeClr val="bg1"/>
                </a:solidFill>
              </a:rPr>
              <a:t>Real-Life Experience (RLE)</a:t>
            </a:r>
          </a:p>
        </p:txBody>
      </p:sp>
      <p:sp>
        <p:nvSpPr>
          <p:cNvPr id="3" name="Content Placeholder 2">
            <a:extLst>
              <a:ext uri="{FF2B5EF4-FFF2-40B4-BE49-F238E27FC236}">
                <a16:creationId xmlns:a16="http://schemas.microsoft.com/office/drawing/2014/main" id="{06A7F3CB-2B96-40BA-BE00-EE89D6DEFB73}"/>
              </a:ext>
            </a:extLst>
          </p:cNvPr>
          <p:cNvSpPr>
            <a:spLocks noGrp="1"/>
          </p:cNvSpPr>
          <p:nvPr>
            <p:ph idx="1"/>
          </p:nvPr>
        </p:nvSpPr>
        <p:spPr>
          <a:xfrm>
            <a:off x="1179226" y="3092970"/>
            <a:ext cx="9833548" cy="2693976"/>
          </a:xfrm>
        </p:spPr>
        <p:txBody>
          <a:bodyPr>
            <a:normAutofit lnSpcReduction="10000"/>
          </a:bodyPr>
          <a:lstStyle/>
          <a:p>
            <a:r>
              <a:rPr lang="en-US" sz="2000" dirty="0">
                <a:solidFill>
                  <a:srgbClr val="000000"/>
                </a:solidFill>
              </a:rPr>
              <a:t>The act of fully adopting a new gender role in everyday life, allowing an individual to experience and test the consequences of the new gender role in the areas of employment, education and relationships with friends, family and significant others.  The real-life experience tests the individuals’ resolve, the capacity to function in the preferred gender, and the adequacy of social, economic, legal and psychological supports.</a:t>
            </a:r>
          </a:p>
          <a:p>
            <a:endParaRPr lang="en-US" sz="2000" dirty="0">
              <a:solidFill>
                <a:srgbClr val="000000"/>
              </a:solidFill>
            </a:endParaRPr>
          </a:p>
          <a:p>
            <a:pPr marL="401638" lvl="1" indent="-401638"/>
            <a:r>
              <a:rPr lang="en-US" sz="2000" dirty="0">
                <a:solidFill>
                  <a:srgbClr val="000000"/>
                </a:solidFill>
              </a:rPr>
              <a:t>May be environmentally limited, such as in confinement settings</a:t>
            </a:r>
          </a:p>
        </p:txBody>
      </p:sp>
    </p:spTree>
    <p:extLst>
      <p:ext uri="{BB962C8B-B14F-4D97-AF65-F5344CB8AC3E}">
        <p14:creationId xmlns:p14="http://schemas.microsoft.com/office/powerpoint/2010/main" val="7186928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9CB1A-07B7-4F95-87CA-4DCA7BA4289A}"/>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Gender Affirming Hormone Treatment (GAHT)</a:t>
            </a:r>
          </a:p>
        </p:txBody>
      </p:sp>
      <p:sp>
        <p:nvSpPr>
          <p:cNvPr id="15" name="Content Placeholder 2">
            <a:extLst>
              <a:ext uri="{FF2B5EF4-FFF2-40B4-BE49-F238E27FC236}">
                <a16:creationId xmlns:a16="http://schemas.microsoft.com/office/drawing/2014/main" id="{F669FAB8-EEC0-4C5A-9CBA-16731A8B7F71}"/>
              </a:ext>
            </a:extLst>
          </p:cNvPr>
          <p:cNvSpPr>
            <a:spLocks noGrp="1"/>
          </p:cNvSpPr>
          <p:nvPr>
            <p:ph idx="1"/>
          </p:nvPr>
        </p:nvSpPr>
        <p:spPr>
          <a:xfrm>
            <a:off x="1179226" y="3092970"/>
            <a:ext cx="9833548" cy="2693976"/>
          </a:xfrm>
        </p:spPr>
        <p:txBody>
          <a:bodyPr>
            <a:normAutofit lnSpcReduction="10000"/>
          </a:bodyPr>
          <a:lstStyle/>
          <a:p>
            <a:r>
              <a:rPr lang="en-US" sz="2000" dirty="0">
                <a:solidFill>
                  <a:srgbClr val="000000"/>
                </a:solidFill>
              </a:rPr>
              <a:t>Medically necessary/beneficial intervention for </a:t>
            </a:r>
            <a:r>
              <a:rPr lang="en-US" sz="2000" i="1" u="sng" dirty="0">
                <a:solidFill>
                  <a:srgbClr val="000000"/>
                </a:solidFill>
              </a:rPr>
              <a:t>many</a:t>
            </a:r>
            <a:r>
              <a:rPr lang="en-US" sz="2000" dirty="0">
                <a:solidFill>
                  <a:srgbClr val="000000"/>
                </a:solidFill>
              </a:rPr>
              <a:t> with gender dysphoria</a:t>
            </a:r>
          </a:p>
          <a:p>
            <a:r>
              <a:rPr lang="en-US" sz="2000" dirty="0">
                <a:solidFill>
                  <a:srgbClr val="000000"/>
                </a:solidFill>
              </a:rPr>
              <a:t>Psychosocial Assessment and informed consent by mental health professional</a:t>
            </a:r>
          </a:p>
          <a:p>
            <a:r>
              <a:rPr lang="en-US" sz="2000" dirty="0">
                <a:solidFill>
                  <a:srgbClr val="000000"/>
                </a:solidFill>
              </a:rPr>
              <a:t>Referral to hormone provider/physician (often an Endocrinologist, but this is not a requirement)</a:t>
            </a:r>
          </a:p>
          <a:p>
            <a:r>
              <a:rPr lang="en-US" sz="2000" dirty="0">
                <a:solidFill>
                  <a:srgbClr val="000000"/>
                </a:solidFill>
              </a:rPr>
              <a:t>Co-existing mental health concerns need to be managed prior to or concurrent with GAHT.</a:t>
            </a:r>
          </a:p>
          <a:p>
            <a:pPr marL="0" indent="0">
              <a:buNone/>
            </a:pPr>
            <a:endParaRPr lang="en-US" sz="2000" dirty="0">
              <a:solidFill>
                <a:srgbClr val="000000"/>
              </a:solidFill>
            </a:endParaRPr>
          </a:p>
        </p:txBody>
      </p:sp>
    </p:spTree>
    <p:extLst>
      <p:ext uri="{BB962C8B-B14F-4D97-AF65-F5344CB8AC3E}">
        <p14:creationId xmlns:p14="http://schemas.microsoft.com/office/powerpoint/2010/main" val="13647133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0685-597B-4A52-B63D-999FC61A8F80}"/>
              </a:ext>
            </a:extLst>
          </p:cNvPr>
          <p:cNvSpPr>
            <a:spLocks noGrp="1"/>
          </p:cNvSpPr>
          <p:nvPr>
            <p:ph type="title"/>
          </p:nvPr>
        </p:nvSpPr>
        <p:spPr/>
        <p:txBody>
          <a:bodyPr/>
          <a:lstStyle/>
          <a:p>
            <a:pPr algn="ctr"/>
            <a:r>
              <a:rPr lang="en-US" b="1" dirty="0"/>
              <a:t>Gender Affirmation Surgery</a:t>
            </a:r>
          </a:p>
        </p:txBody>
      </p:sp>
      <p:sp>
        <p:nvSpPr>
          <p:cNvPr id="3" name="Content Placeholder 2">
            <a:extLst>
              <a:ext uri="{FF2B5EF4-FFF2-40B4-BE49-F238E27FC236}">
                <a16:creationId xmlns:a16="http://schemas.microsoft.com/office/drawing/2014/main" id="{EC1CE0A3-E210-45B0-8ED2-25765080B41A}"/>
              </a:ext>
            </a:extLst>
          </p:cNvPr>
          <p:cNvSpPr>
            <a:spLocks noGrp="1"/>
          </p:cNvSpPr>
          <p:nvPr>
            <p:ph idx="1"/>
          </p:nvPr>
        </p:nvSpPr>
        <p:spPr/>
        <p:txBody>
          <a:bodyPr>
            <a:normAutofit/>
          </a:bodyPr>
          <a:lstStyle/>
          <a:p>
            <a:r>
              <a:rPr lang="en-US" dirty="0"/>
              <a:t>Often the last and the most considered step in treatment of GD</a:t>
            </a:r>
          </a:p>
          <a:p>
            <a:r>
              <a:rPr lang="en-US" dirty="0"/>
              <a:t>Not always medically necessary/beneficial</a:t>
            </a:r>
          </a:p>
          <a:p>
            <a:r>
              <a:rPr lang="en-US" dirty="0"/>
              <a:t>Necessary vs. desired treatment (many requests from our residents)</a:t>
            </a:r>
          </a:p>
          <a:p>
            <a:r>
              <a:rPr lang="en-US" dirty="0"/>
              <a:t>Recommend engaging expert in this field as consultant for pre-surgery evaluations</a:t>
            </a:r>
          </a:p>
          <a:p>
            <a:r>
              <a:rPr lang="en-US" dirty="0"/>
              <a:t>For some with GD, relief cannot be achieved without modification of their primary and/or secondary sex characteristics to establish congruence with gender identity.</a:t>
            </a:r>
          </a:p>
          <a:p>
            <a:pPr marL="0" indent="0">
              <a:buNone/>
            </a:pPr>
            <a:endParaRPr lang="en-US" dirty="0"/>
          </a:p>
        </p:txBody>
      </p:sp>
    </p:spTree>
    <p:extLst>
      <p:ext uri="{BB962C8B-B14F-4D97-AF65-F5344CB8AC3E}">
        <p14:creationId xmlns:p14="http://schemas.microsoft.com/office/powerpoint/2010/main" val="1510635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6A92-00AB-45C1-9586-0AE2EC48F0D9}"/>
              </a:ext>
            </a:extLst>
          </p:cNvPr>
          <p:cNvSpPr>
            <a:spLocks noGrp="1"/>
          </p:cNvSpPr>
          <p:nvPr>
            <p:ph type="title"/>
          </p:nvPr>
        </p:nvSpPr>
        <p:spPr>
          <a:xfrm>
            <a:off x="1179226" y="826680"/>
            <a:ext cx="9833548" cy="1325563"/>
          </a:xfrm>
        </p:spPr>
        <p:txBody>
          <a:bodyPr>
            <a:normAutofit/>
          </a:bodyPr>
          <a:lstStyle/>
          <a:p>
            <a:pPr algn="ctr"/>
            <a:r>
              <a:rPr lang="en-US" sz="4000" dirty="0"/>
              <a:t>Gender Affirmation Surgery</a:t>
            </a:r>
            <a:endParaRPr lang="en-US" sz="4000" b="1" dirty="0">
              <a:solidFill>
                <a:srgbClr val="FFFFFF"/>
              </a:solidFill>
            </a:endParaRPr>
          </a:p>
        </p:txBody>
      </p:sp>
      <p:sp>
        <p:nvSpPr>
          <p:cNvPr id="3" name="Content Placeholder 2">
            <a:extLst>
              <a:ext uri="{FF2B5EF4-FFF2-40B4-BE49-F238E27FC236}">
                <a16:creationId xmlns:a16="http://schemas.microsoft.com/office/drawing/2014/main" id="{7EF93A1E-8067-4C9F-AA86-7F4586BC1D50}"/>
              </a:ext>
            </a:extLst>
          </p:cNvPr>
          <p:cNvSpPr>
            <a:spLocks noGrp="1"/>
          </p:cNvSpPr>
          <p:nvPr>
            <p:ph idx="1"/>
          </p:nvPr>
        </p:nvSpPr>
        <p:spPr>
          <a:xfrm>
            <a:off x="1179226" y="3092970"/>
            <a:ext cx="9833548" cy="2693976"/>
          </a:xfrm>
        </p:spPr>
        <p:txBody>
          <a:bodyPr>
            <a:normAutofit/>
          </a:bodyPr>
          <a:lstStyle/>
          <a:p>
            <a:r>
              <a:rPr lang="en-US" sz="1400" dirty="0">
                <a:solidFill>
                  <a:srgbClr val="000000"/>
                </a:solidFill>
              </a:rPr>
              <a:t>A recent meta-analysis by Murad et al. (2010), with 1,833 subjects:</a:t>
            </a:r>
          </a:p>
          <a:p>
            <a:pPr lvl="1">
              <a:buFont typeface="Courier New" panose="02070309020205020404" pitchFamily="49" charset="0"/>
              <a:buChar char="o"/>
            </a:pPr>
            <a:r>
              <a:rPr lang="en-US" sz="1200" dirty="0">
                <a:solidFill>
                  <a:srgbClr val="000000"/>
                </a:solidFill>
              </a:rPr>
              <a:t>86% of </a:t>
            </a:r>
            <a:r>
              <a:rPr lang="en-US" sz="1200" dirty="0" err="1">
                <a:solidFill>
                  <a:srgbClr val="000000"/>
                </a:solidFill>
              </a:rPr>
              <a:t>FtMs</a:t>
            </a:r>
            <a:r>
              <a:rPr lang="en-US" sz="1200" dirty="0">
                <a:solidFill>
                  <a:srgbClr val="000000"/>
                </a:solidFill>
              </a:rPr>
              <a:t> and 71% of </a:t>
            </a:r>
            <a:r>
              <a:rPr lang="en-US" sz="1200" dirty="0" err="1">
                <a:solidFill>
                  <a:srgbClr val="000000"/>
                </a:solidFill>
              </a:rPr>
              <a:t>MtFs</a:t>
            </a:r>
            <a:r>
              <a:rPr lang="en-US" sz="1200" dirty="0">
                <a:solidFill>
                  <a:srgbClr val="000000"/>
                </a:solidFill>
              </a:rPr>
              <a:t> reported improvement in GD symptoms after sex reassignment</a:t>
            </a:r>
          </a:p>
          <a:p>
            <a:pPr lvl="1">
              <a:buFont typeface="Courier New" panose="02070309020205020404" pitchFamily="49" charset="0"/>
              <a:buChar char="o"/>
            </a:pPr>
            <a:r>
              <a:rPr lang="en-US" sz="1200" dirty="0">
                <a:solidFill>
                  <a:srgbClr val="000000"/>
                </a:solidFill>
              </a:rPr>
              <a:t>84% of </a:t>
            </a:r>
            <a:r>
              <a:rPr lang="en-US" sz="1200" dirty="0" err="1">
                <a:solidFill>
                  <a:srgbClr val="000000"/>
                </a:solidFill>
              </a:rPr>
              <a:t>MtFs</a:t>
            </a:r>
            <a:r>
              <a:rPr lang="en-US" sz="1200" dirty="0">
                <a:solidFill>
                  <a:srgbClr val="000000"/>
                </a:solidFill>
              </a:rPr>
              <a:t> and 78% of </a:t>
            </a:r>
            <a:r>
              <a:rPr lang="en-US" sz="1200" dirty="0" err="1">
                <a:solidFill>
                  <a:srgbClr val="000000"/>
                </a:solidFill>
              </a:rPr>
              <a:t>FtMs</a:t>
            </a:r>
            <a:r>
              <a:rPr lang="en-US" sz="1200" dirty="0">
                <a:solidFill>
                  <a:srgbClr val="000000"/>
                </a:solidFill>
              </a:rPr>
              <a:t> reported improvement in quality of life</a:t>
            </a:r>
          </a:p>
          <a:p>
            <a:pPr lvl="1">
              <a:buFont typeface="Courier New" panose="02070309020205020404" pitchFamily="49" charset="0"/>
              <a:buChar char="o"/>
            </a:pPr>
            <a:r>
              <a:rPr lang="en-US" sz="1200" dirty="0">
                <a:solidFill>
                  <a:srgbClr val="000000"/>
                </a:solidFill>
              </a:rPr>
              <a:t>20% of clients do not experience significant benefit from sex reassignment, possibly because many candidates today would have been unsuitable in the past.</a:t>
            </a:r>
          </a:p>
          <a:p>
            <a:pPr lvl="1">
              <a:buFont typeface="Courier New" panose="02070309020205020404" pitchFamily="49" charset="0"/>
              <a:buChar char="o"/>
            </a:pPr>
            <a:r>
              <a:rPr lang="en-US" sz="1200" dirty="0">
                <a:solidFill>
                  <a:srgbClr val="000000"/>
                </a:solidFill>
              </a:rPr>
              <a:t>Less satisfaction after SRS predicted by:</a:t>
            </a:r>
          </a:p>
          <a:p>
            <a:pPr lvl="2">
              <a:buFont typeface="Wingdings" panose="05000000000000000000" pitchFamily="2" charset="2"/>
              <a:buChar char="§"/>
            </a:pPr>
            <a:r>
              <a:rPr lang="en-US" sz="1200" dirty="0">
                <a:solidFill>
                  <a:srgbClr val="000000"/>
                </a:solidFill>
              </a:rPr>
              <a:t>Non-homosexual orientation relative to natal sex</a:t>
            </a:r>
          </a:p>
          <a:p>
            <a:pPr lvl="2">
              <a:buFont typeface="Wingdings" panose="05000000000000000000" pitchFamily="2" charset="2"/>
              <a:buChar char="§"/>
            </a:pPr>
            <a:r>
              <a:rPr lang="en-US" sz="1200" dirty="0">
                <a:solidFill>
                  <a:srgbClr val="000000"/>
                </a:solidFill>
              </a:rPr>
              <a:t>Greater dissatisfaction with secondary sex characteristics</a:t>
            </a:r>
          </a:p>
          <a:p>
            <a:pPr lvl="2">
              <a:buFont typeface="Wingdings" panose="05000000000000000000" pitchFamily="2" charset="2"/>
              <a:buChar char="§"/>
            </a:pPr>
            <a:r>
              <a:rPr lang="en-US" sz="1200" dirty="0">
                <a:solidFill>
                  <a:srgbClr val="000000"/>
                </a:solidFill>
              </a:rPr>
              <a:t>Greater co-morbid psychopathology</a:t>
            </a:r>
          </a:p>
        </p:txBody>
      </p:sp>
    </p:spTree>
    <p:extLst>
      <p:ext uri="{BB962C8B-B14F-4D97-AF65-F5344CB8AC3E}">
        <p14:creationId xmlns:p14="http://schemas.microsoft.com/office/powerpoint/2010/main" val="22787263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 name="Rectangle 13">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0"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2" name="Rectangle 21">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AE8758DA-4A69-427E-A43D-FF8DF7241314}"/>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Gender Dysphoria and Sexual Harm</a:t>
            </a:r>
          </a:p>
        </p:txBody>
      </p:sp>
      <p:sp>
        <p:nvSpPr>
          <p:cNvPr id="5" name="Text Placeholder 4">
            <a:extLst>
              <a:ext uri="{FF2B5EF4-FFF2-40B4-BE49-F238E27FC236}">
                <a16:creationId xmlns:a16="http://schemas.microsoft.com/office/drawing/2014/main" id="{2A3B50DF-C5C4-43F5-8946-38E9C7359EDA}"/>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a:solidFill>
                  <a:schemeClr val="tx2"/>
                </a:solidFill>
              </a:rPr>
              <a:t>Treatment issues</a:t>
            </a:r>
          </a:p>
        </p:txBody>
      </p:sp>
    </p:spTree>
    <p:extLst>
      <p:ext uri="{BB962C8B-B14F-4D97-AF65-F5344CB8AC3E}">
        <p14:creationId xmlns:p14="http://schemas.microsoft.com/office/powerpoint/2010/main" val="41810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7AB01-CD9D-4925-B4E8-6DC85BAC7C04}"/>
              </a:ext>
            </a:extLst>
          </p:cNvPr>
          <p:cNvSpPr>
            <a:spLocks noGrp="1"/>
          </p:cNvSpPr>
          <p:nvPr>
            <p:ph type="title"/>
          </p:nvPr>
        </p:nvSpPr>
        <p:spPr/>
        <p:txBody>
          <a:bodyPr/>
          <a:lstStyle/>
          <a:p>
            <a:pPr algn="ctr"/>
            <a:r>
              <a:rPr lang="en-US" b="1" dirty="0"/>
              <a:t>And the Literature says:</a:t>
            </a:r>
            <a:endParaRPr lang="en-US" dirty="0"/>
          </a:p>
        </p:txBody>
      </p:sp>
      <p:sp>
        <p:nvSpPr>
          <p:cNvPr id="3" name="Content Placeholder 2">
            <a:extLst>
              <a:ext uri="{FF2B5EF4-FFF2-40B4-BE49-F238E27FC236}">
                <a16:creationId xmlns:a16="http://schemas.microsoft.com/office/drawing/2014/main" id="{2059614D-517E-4E5B-BEC5-EC5D086AD057}"/>
              </a:ext>
            </a:extLst>
          </p:cNvPr>
          <p:cNvSpPr>
            <a:spLocks noGrp="1"/>
          </p:cNvSpPr>
          <p:nvPr>
            <p:ph idx="1"/>
          </p:nvPr>
        </p:nvSpPr>
        <p:spPr/>
        <p:txBody>
          <a:bodyPr>
            <a:normAutofit fontScale="85000" lnSpcReduction="20000"/>
          </a:bodyPr>
          <a:lstStyle/>
          <a:p>
            <a:r>
              <a:rPr lang="en-US" dirty="0"/>
              <a:t>Sahota (2020)published a paper about gender dysphoria and sexual offending based on her experience as gender specialist and forensic psychiatrist in the UK. </a:t>
            </a:r>
          </a:p>
          <a:p>
            <a:r>
              <a:rPr lang="en-US" dirty="0"/>
              <a:t>Some individuals presenting at her clinic report gender dysphoria as a partial explanation for their sexual offending while others explain the gender dysphoria as a dysfunctional attempt to understand a female part of themselves. </a:t>
            </a:r>
          </a:p>
          <a:p>
            <a:r>
              <a:rPr lang="en-US" dirty="0"/>
              <a:t>Any potential link between an individual’s gender identity and history of sexually offending, treatment providers must assess this on a case-by-case basis and tailor an individual’s treatment appropriately. </a:t>
            </a:r>
          </a:p>
          <a:p>
            <a:r>
              <a:rPr lang="en-US" dirty="0"/>
              <a:t>In this author’s experience working in a resident treatment setting for civilly committed sexually violent persons, 16 individuals currently identify as transgender females.  The majority are just coming out as transgender for the first time. </a:t>
            </a:r>
          </a:p>
          <a:p>
            <a:r>
              <a:rPr lang="en-US" dirty="0"/>
              <a:t>The common theme among these clients is the connection between their historical gender identity struggles and the consequences of psychological and physical abuse experienced over a lifetime of nonconformity to socially accepted gender norms.</a:t>
            </a:r>
          </a:p>
        </p:txBody>
      </p:sp>
    </p:spTree>
    <p:extLst>
      <p:ext uri="{BB962C8B-B14F-4D97-AF65-F5344CB8AC3E}">
        <p14:creationId xmlns:p14="http://schemas.microsoft.com/office/powerpoint/2010/main" val="3320770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68EF9-8E88-4CE3-9CF5-CCE78CCBB46F}"/>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rPr>
              <a:t>Treatment	</a:t>
            </a:r>
          </a:p>
        </p:txBody>
      </p:sp>
      <p:sp>
        <p:nvSpPr>
          <p:cNvPr id="3" name="Content Placeholder 2">
            <a:extLst>
              <a:ext uri="{FF2B5EF4-FFF2-40B4-BE49-F238E27FC236}">
                <a16:creationId xmlns:a16="http://schemas.microsoft.com/office/drawing/2014/main" id="{51C33E8A-3D52-4519-8944-7D39DC1252B7}"/>
              </a:ext>
            </a:extLst>
          </p:cNvPr>
          <p:cNvSpPr>
            <a:spLocks noGrp="1"/>
          </p:cNvSpPr>
          <p:nvPr>
            <p:ph idx="1"/>
          </p:nvPr>
        </p:nvSpPr>
        <p:spPr>
          <a:xfrm>
            <a:off x="1179226" y="3092970"/>
            <a:ext cx="9833548" cy="2693976"/>
          </a:xfrm>
        </p:spPr>
        <p:txBody>
          <a:bodyPr>
            <a:normAutofit fontScale="92500" lnSpcReduction="10000"/>
          </a:bodyPr>
          <a:lstStyle/>
          <a:p>
            <a:r>
              <a:rPr lang="en-US" sz="1700" dirty="0">
                <a:solidFill>
                  <a:srgbClr val="000000"/>
                </a:solidFill>
              </a:rPr>
              <a:t>Treat co-morbid Axis I and personality disorders</a:t>
            </a:r>
          </a:p>
          <a:p>
            <a:r>
              <a:rPr lang="en-US" sz="1700" dirty="0">
                <a:solidFill>
                  <a:srgbClr val="000000"/>
                </a:solidFill>
              </a:rPr>
              <a:t>GD treatment largely standardized in Western countries thanks to WPATH standards.</a:t>
            </a:r>
          </a:p>
          <a:p>
            <a:r>
              <a:rPr lang="en-US" sz="1700" dirty="0">
                <a:solidFill>
                  <a:srgbClr val="000000"/>
                </a:solidFill>
              </a:rPr>
              <a:t>Strength-based approaches:</a:t>
            </a:r>
          </a:p>
          <a:p>
            <a:pPr lvl="1"/>
            <a:r>
              <a:rPr lang="en-US" sz="1500" dirty="0">
                <a:solidFill>
                  <a:srgbClr val="000000"/>
                </a:solidFill>
              </a:rPr>
              <a:t>Transgender Affirming Cognitive Behavioral Therapy (TA-CBT; Austin and Craig, 2015) –</a:t>
            </a:r>
          </a:p>
          <a:p>
            <a:pPr lvl="1"/>
            <a:r>
              <a:rPr lang="en-US" sz="1500" dirty="0">
                <a:solidFill>
                  <a:srgbClr val="000000"/>
                </a:solidFill>
              </a:rPr>
              <a:t>Trauma Informed Care</a:t>
            </a:r>
          </a:p>
          <a:p>
            <a:pPr lvl="1"/>
            <a:r>
              <a:rPr lang="en-US" sz="1500" dirty="0">
                <a:solidFill>
                  <a:srgbClr val="000000"/>
                </a:solidFill>
              </a:rPr>
              <a:t>Good Lives Model </a:t>
            </a:r>
          </a:p>
          <a:p>
            <a:r>
              <a:rPr lang="en-US" sz="1700" dirty="0">
                <a:solidFill>
                  <a:srgbClr val="000000"/>
                </a:solidFill>
              </a:rPr>
              <a:t>Dynamic risk factors for reoffending – associated with/particular to GD</a:t>
            </a:r>
          </a:p>
          <a:p>
            <a:r>
              <a:rPr lang="en-US" sz="1700" dirty="0">
                <a:solidFill>
                  <a:srgbClr val="000000"/>
                </a:solidFill>
              </a:rPr>
              <a:t>Risk Needs Responsivity</a:t>
            </a:r>
          </a:p>
          <a:p>
            <a:endParaRPr lang="en-US" sz="1700" dirty="0">
              <a:solidFill>
                <a:srgbClr val="000000"/>
              </a:solidFill>
            </a:endParaRPr>
          </a:p>
        </p:txBody>
      </p:sp>
    </p:spTree>
    <p:extLst>
      <p:ext uri="{BB962C8B-B14F-4D97-AF65-F5344CB8AC3E}">
        <p14:creationId xmlns:p14="http://schemas.microsoft.com/office/powerpoint/2010/main" val="26618703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19E92-3DD7-4F8B-A003-9EA470445D36}"/>
              </a:ext>
            </a:extLst>
          </p:cNvPr>
          <p:cNvSpPr>
            <a:spLocks noGrp="1"/>
          </p:cNvSpPr>
          <p:nvPr>
            <p:ph type="title"/>
          </p:nvPr>
        </p:nvSpPr>
        <p:spPr/>
        <p:txBody>
          <a:bodyPr/>
          <a:lstStyle/>
          <a:p>
            <a:pPr algn="ctr"/>
            <a:r>
              <a:rPr lang="en-US" sz="3200" b="1" dirty="0">
                <a:solidFill>
                  <a:schemeClr val="bg1"/>
                </a:solidFill>
              </a:rPr>
              <a:t>Transgender Affirming Cognitive Behavioral Therapy </a:t>
            </a:r>
            <a:r>
              <a:rPr lang="en-US" sz="3200" dirty="0">
                <a:solidFill>
                  <a:schemeClr val="bg1"/>
                </a:solidFill>
              </a:rPr>
              <a:t>(Austin, et. al 2016)</a:t>
            </a:r>
          </a:p>
        </p:txBody>
      </p:sp>
      <p:sp>
        <p:nvSpPr>
          <p:cNvPr id="3" name="Content Placeholder 2">
            <a:extLst>
              <a:ext uri="{FF2B5EF4-FFF2-40B4-BE49-F238E27FC236}">
                <a16:creationId xmlns:a16="http://schemas.microsoft.com/office/drawing/2014/main" id="{970CC6C2-F435-45DC-AB48-7E5BF50EDD36}"/>
              </a:ext>
            </a:extLst>
          </p:cNvPr>
          <p:cNvSpPr>
            <a:spLocks noGrp="1"/>
          </p:cNvSpPr>
          <p:nvPr>
            <p:ph idx="1"/>
          </p:nvPr>
        </p:nvSpPr>
        <p:spPr/>
        <p:txBody>
          <a:bodyPr>
            <a:normAutofit/>
          </a:bodyPr>
          <a:lstStyle/>
          <a:p>
            <a:r>
              <a:rPr lang="en-US" dirty="0">
                <a:solidFill>
                  <a:srgbClr val="000000"/>
                </a:solidFill>
              </a:rPr>
              <a:t>Ensures affirming stance toward gender diversity, recognition and awareness of transgender-specific sources of stress, and delivery of CBT content with an affirming and trauma-informed framework.</a:t>
            </a:r>
          </a:p>
          <a:p>
            <a:r>
              <a:rPr lang="en-US" dirty="0"/>
              <a:t>TA-CBT stresses the exploration of clients’ early experiences of recognizing and understanding their own gender identity, particularly experiences of shame for and subsequent suppression of their transgender identity. </a:t>
            </a:r>
          </a:p>
          <a:p>
            <a:r>
              <a:rPr lang="en-US" dirty="0"/>
              <a:t>Cognitive behavioral therapy is one of the most common approaches to the treatment of sexual harm, so incorporating a transgender affirmative stance can provide an important tool to help clients address any potential relationship between gender identity and sexually harmful behavior.</a:t>
            </a:r>
          </a:p>
          <a:p>
            <a:endParaRPr lang="en-US" dirty="0"/>
          </a:p>
        </p:txBody>
      </p:sp>
    </p:spTree>
    <p:extLst>
      <p:ext uri="{BB962C8B-B14F-4D97-AF65-F5344CB8AC3E}">
        <p14:creationId xmlns:p14="http://schemas.microsoft.com/office/powerpoint/2010/main" val="33092166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0CD15-A5E5-49C4-AF33-29BAC4C46E3B}"/>
              </a:ext>
            </a:extLst>
          </p:cNvPr>
          <p:cNvSpPr>
            <a:spLocks noGrp="1"/>
          </p:cNvSpPr>
          <p:nvPr>
            <p:ph type="title"/>
          </p:nvPr>
        </p:nvSpPr>
        <p:spPr/>
        <p:txBody>
          <a:bodyPr/>
          <a:lstStyle/>
          <a:p>
            <a:pPr algn="ctr"/>
            <a:r>
              <a:rPr lang="en-US" b="1" dirty="0"/>
              <a:t>Trauma Informed Care</a:t>
            </a:r>
          </a:p>
        </p:txBody>
      </p:sp>
      <p:graphicFrame>
        <p:nvGraphicFramePr>
          <p:cNvPr id="4" name="Content Placeholder 3">
            <a:extLst>
              <a:ext uri="{FF2B5EF4-FFF2-40B4-BE49-F238E27FC236}">
                <a16:creationId xmlns:a16="http://schemas.microsoft.com/office/drawing/2014/main" id="{C65416FF-A17D-44F0-9B17-41E940C797BF}"/>
              </a:ext>
            </a:extLst>
          </p:cNvPr>
          <p:cNvGraphicFramePr>
            <a:graphicFrameLocks noGrp="1"/>
          </p:cNvGraphicFramePr>
          <p:nvPr>
            <p:ph idx="1"/>
            <p:extLst>
              <p:ext uri="{D42A27DB-BD31-4B8C-83A1-F6EECF244321}">
                <p14:modId xmlns:p14="http://schemas.microsoft.com/office/powerpoint/2010/main" val="1711266936"/>
              </p:ext>
            </p:extLst>
          </p:nvPr>
        </p:nvGraphicFramePr>
        <p:xfrm>
          <a:off x="2626519" y="3120707"/>
          <a:ext cx="5883275" cy="2560574"/>
        </p:xfrm>
        <a:graphic>
          <a:graphicData uri="http://schemas.openxmlformats.org/drawingml/2006/table">
            <a:tbl>
              <a:tblPr firstRow="1" firstCol="1" bandRow="1">
                <a:tableStyleId>{5C22544A-7EE6-4342-B048-85BDC9FD1C3A}</a:tableStyleId>
              </a:tblPr>
              <a:tblGrid>
                <a:gridCol w="2397125">
                  <a:extLst>
                    <a:ext uri="{9D8B030D-6E8A-4147-A177-3AD203B41FA5}">
                      <a16:colId xmlns:a16="http://schemas.microsoft.com/office/drawing/2014/main" val="1266189019"/>
                    </a:ext>
                  </a:extLst>
                </a:gridCol>
                <a:gridCol w="971550">
                  <a:extLst>
                    <a:ext uri="{9D8B030D-6E8A-4147-A177-3AD203B41FA5}">
                      <a16:colId xmlns:a16="http://schemas.microsoft.com/office/drawing/2014/main" val="3685049086"/>
                    </a:ext>
                  </a:extLst>
                </a:gridCol>
                <a:gridCol w="1085850">
                  <a:extLst>
                    <a:ext uri="{9D8B030D-6E8A-4147-A177-3AD203B41FA5}">
                      <a16:colId xmlns:a16="http://schemas.microsoft.com/office/drawing/2014/main" val="267128596"/>
                    </a:ext>
                  </a:extLst>
                </a:gridCol>
                <a:gridCol w="1428750">
                  <a:extLst>
                    <a:ext uri="{9D8B030D-6E8A-4147-A177-3AD203B41FA5}">
                      <a16:colId xmlns:a16="http://schemas.microsoft.com/office/drawing/2014/main" val="3988819157"/>
                    </a:ext>
                  </a:extLst>
                </a:gridCol>
              </a:tblGrid>
              <a:tr h="0">
                <a:tc>
                  <a:txBody>
                    <a:bodyPr/>
                    <a:lstStyle/>
                    <a:p>
                      <a:pPr marL="0" marR="0">
                        <a:lnSpc>
                          <a:spcPct val="115000"/>
                        </a:lnSpc>
                        <a:spcBef>
                          <a:spcPts val="0"/>
                        </a:spcBef>
                        <a:spcAft>
                          <a:spcPts val="0"/>
                        </a:spcAft>
                      </a:pPr>
                      <a:r>
                        <a:rPr lang="en-US" sz="1100">
                          <a:effectLst/>
                        </a:rPr>
                        <a:t>ACE Item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err="1">
                          <a:effectLst/>
                        </a:rPr>
                        <a:t>Schnarrs</a:t>
                      </a:r>
                      <a:r>
                        <a:rPr lang="en-US" sz="1100" dirty="0">
                          <a:effectLst/>
                        </a:rPr>
                        <a:t> Transgender (n=102),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Levenson, et. al Sex Offenders (n=670),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Males in Normative Sample (CDC) (n=7,970),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9563505"/>
                  </a:ext>
                </a:extLst>
              </a:tr>
              <a:tr h="0">
                <a:tc>
                  <a:txBody>
                    <a:bodyPr/>
                    <a:lstStyle/>
                    <a:p>
                      <a:pPr marL="0" marR="0">
                        <a:lnSpc>
                          <a:spcPct val="115000"/>
                        </a:lnSpc>
                        <a:spcBef>
                          <a:spcPts val="0"/>
                        </a:spcBef>
                        <a:spcAft>
                          <a:spcPts val="0"/>
                        </a:spcAft>
                      </a:pPr>
                      <a:r>
                        <a:rPr lang="en-US" sz="1100">
                          <a:effectLst/>
                        </a:rPr>
                        <a:t>Psychological/emotional 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65.7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4905168"/>
                  </a:ext>
                </a:extLst>
              </a:tr>
              <a:tr h="0">
                <a:tc>
                  <a:txBody>
                    <a:bodyPr/>
                    <a:lstStyle/>
                    <a:p>
                      <a:pPr marL="0" marR="0">
                        <a:lnSpc>
                          <a:spcPct val="115000"/>
                        </a:lnSpc>
                        <a:spcBef>
                          <a:spcPts val="0"/>
                        </a:spcBef>
                        <a:spcAft>
                          <a:spcPts val="0"/>
                        </a:spcAft>
                      </a:pPr>
                      <a:r>
                        <a:rPr lang="en-US" sz="1100">
                          <a:effectLst/>
                        </a:rPr>
                        <a:t>Physical 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41.2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8941152"/>
                  </a:ext>
                </a:extLst>
              </a:tr>
              <a:tr h="0">
                <a:tc>
                  <a:txBody>
                    <a:bodyPr/>
                    <a:lstStyle/>
                    <a:p>
                      <a:pPr marL="0" marR="0">
                        <a:lnSpc>
                          <a:spcPct val="115000"/>
                        </a:lnSpc>
                        <a:spcBef>
                          <a:spcPts val="0"/>
                        </a:spcBef>
                        <a:spcAft>
                          <a:spcPts val="0"/>
                        </a:spcAft>
                      </a:pPr>
                      <a:r>
                        <a:rPr lang="en-US" sz="1100">
                          <a:effectLst/>
                        </a:rPr>
                        <a:t>Sexual 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41.2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4719189"/>
                  </a:ext>
                </a:extLst>
              </a:tr>
              <a:tr h="0">
                <a:tc>
                  <a:txBody>
                    <a:bodyPr/>
                    <a:lstStyle/>
                    <a:p>
                      <a:pPr marL="0" marR="0">
                        <a:lnSpc>
                          <a:spcPct val="115000"/>
                        </a:lnSpc>
                        <a:spcBef>
                          <a:spcPts val="0"/>
                        </a:spcBef>
                        <a:spcAft>
                          <a:spcPts val="0"/>
                        </a:spcAft>
                      </a:pPr>
                      <a:r>
                        <a:rPr lang="en-US" sz="1100">
                          <a:effectLst/>
                        </a:rPr>
                        <a:t>Emotional neglect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53.9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9993684"/>
                  </a:ext>
                </a:extLst>
              </a:tr>
              <a:tr h="0">
                <a:tc>
                  <a:txBody>
                    <a:bodyPr/>
                    <a:lstStyle/>
                    <a:p>
                      <a:pPr marL="0" marR="0">
                        <a:lnSpc>
                          <a:spcPct val="115000"/>
                        </a:lnSpc>
                        <a:spcBef>
                          <a:spcPts val="0"/>
                        </a:spcBef>
                        <a:spcAft>
                          <a:spcPts val="0"/>
                        </a:spcAft>
                      </a:pPr>
                      <a:r>
                        <a:rPr lang="en-US" sz="1100">
                          <a:effectLst/>
                        </a:rPr>
                        <a:t>Physical neglect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2857462"/>
                  </a:ext>
                </a:extLst>
              </a:tr>
              <a:tr h="0">
                <a:tc>
                  <a:txBody>
                    <a:bodyPr/>
                    <a:lstStyle/>
                    <a:p>
                      <a:pPr marL="0" marR="0">
                        <a:lnSpc>
                          <a:spcPct val="115000"/>
                        </a:lnSpc>
                        <a:spcBef>
                          <a:spcPts val="0"/>
                        </a:spcBef>
                        <a:spcAft>
                          <a:spcPts val="0"/>
                        </a:spcAft>
                      </a:pPr>
                      <a:r>
                        <a:rPr lang="en-US" sz="1100">
                          <a:effectLst/>
                        </a:rPr>
                        <a:t>Household substance 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7443361"/>
                  </a:ext>
                </a:extLst>
              </a:tr>
              <a:tr h="0">
                <a:tc>
                  <a:txBody>
                    <a:bodyPr/>
                    <a:lstStyle/>
                    <a:p>
                      <a:pPr marL="0" marR="0">
                        <a:lnSpc>
                          <a:spcPct val="115000"/>
                        </a:lnSpc>
                        <a:spcBef>
                          <a:spcPts val="0"/>
                        </a:spcBef>
                        <a:spcAft>
                          <a:spcPts val="0"/>
                        </a:spcAft>
                      </a:pPr>
                      <a:r>
                        <a:rPr lang="en-US" sz="1100">
                          <a:effectLst/>
                        </a:rPr>
                        <a:t>Household mental illness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54.9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6639238"/>
                  </a:ext>
                </a:extLst>
              </a:tr>
              <a:tr h="0">
                <a:tc>
                  <a:txBody>
                    <a:bodyPr/>
                    <a:lstStyle/>
                    <a:p>
                      <a:pPr marL="0" marR="0">
                        <a:lnSpc>
                          <a:spcPct val="115000"/>
                        </a:lnSpc>
                        <a:spcBef>
                          <a:spcPts val="0"/>
                        </a:spcBef>
                        <a:spcAft>
                          <a:spcPts val="0"/>
                        </a:spcAft>
                      </a:pPr>
                      <a:r>
                        <a:rPr lang="en-US" sz="1100">
                          <a:effectLst/>
                        </a:rPr>
                        <a:t>Mother physical abuse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6786326"/>
                  </a:ext>
                </a:extLst>
              </a:tr>
              <a:tr h="0">
                <a:tc>
                  <a:txBody>
                    <a:bodyPr/>
                    <a:lstStyle/>
                    <a:p>
                      <a:pPr marL="0" marR="0">
                        <a:lnSpc>
                          <a:spcPct val="115000"/>
                        </a:lnSpc>
                        <a:spcBef>
                          <a:spcPts val="0"/>
                        </a:spcBef>
                        <a:spcAft>
                          <a:spcPts val="0"/>
                        </a:spcAft>
                      </a:pPr>
                      <a:r>
                        <a:rPr lang="en-US" sz="1100">
                          <a:effectLst/>
                        </a:rPr>
                        <a:t>Criminal behavior in household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9208609"/>
                  </a:ext>
                </a:extLst>
              </a:tr>
              <a:tr h="0">
                <a:tc>
                  <a:txBody>
                    <a:bodyPr/>
                    <a:lstStyle/>
                    <a:p>
                      <a:pPr marL="0" marR="0">
                        <a:lnSpc>
                          <a:spcPct val="115000"/>
                        </a:lnSpc>
                        <a:spcBef>
                          <a:spcPts val="0"/>
                        </a:spcBef>
                        <a:spcAft>
                          <a:spcPts val="0"/>
                        </a:spcAft>
                      </a:pPr>
                      <a:r>
                        <a:rPr lang="en-US" sz="1100">
                          <a:effectLst/>
                        </a:rPr>
                        <a:t>Parental divorce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6059384"/>
                  </a:ext>
                </a:extLst>
              </a:tr>
            </a:tbl>
          </a:graphicData>
        </a:graphic>
      </p:graphicFrame>
    </p:spTree>
    <p:extLst>
      <p:ext uri="{BB962C8B-B14F-4D97-AF65-F5344CB8AC3E}">
        <p14:creationId xmlns:p14="http://schemas.microsoft.com/office/powerpoint/2010/main" val="10632178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0BD99-262A-4C32-9C51-75A6C7FC56B2}"/>
              </a:ext>
            </a:extLst>
          </p:cNvPr>
          <p:cNvSpPr>
            <a:spLocks noGrp="1"/>
          </p:cNvSpPr>
          <p:nvPr>
            <p:ph type="title"/>
          </p:nvPr>
        </p:nvSpPr>
        <p:spPr/>
        <p:txBody>
          <a:bodyPr/>
          <a:lstStyle/>
          <a:p>
            <a:pPr algn="ctr"/>
            <a:r>
              <a:rPr lang="en-US" b="1" dirty="0"/>
              <a:t>Trauma Informed Care</a:t>
            </a:r>
            <a:endParaRPr lang="en-US" dirty="0"/>
          </a:p>
        </p:txBody>
      </p:sp>
      <p:sp>
        <p:nvSpPr>
          <p:cNvPr id="3" name="Content Placeholder 2">
            <a:extLst>
              <a:ext uri="{FF2B5EF4-FFF2-40B4-BE49-F238E27FC236}">
                <a16:creationId xmlns:a16="http://schemas.microsoft.com/office/drawing/2014/main" id="{2CB6A090-E2BB-4170-B13D-7DB4F75CFB66}"/>
              </a:ext>
            </a:extLst>
          </p:cNvPr>
          <p:cNvSpPr>
            <a:spLocks noGrp="1"/>
          </p:cNvSpPr>
          <p:nvPr>
            <p:ph idx="1"/>
          </p:nvPr>
        </p:nvSpPr>
        <p:spPr/>
        <p:txBody>
          <a:bodyPr>
            <a:normAutofit fontScale="92500" lnSpcReduction="20000"/>
          </a:bodyPr>
          <a:lstStyle/>
          <a:p>
            <a:r>
              <a:rPr lang="en-US" dirty="0"/>
              <a:t>Conceptualizing treatment needs through a trauma informed lens provides many opportunities to design clinical interventions to address dynamic risk in transgender people who sexually harm.</a:t>
            </a:r>
          </a:p>
          <a:p>
            <a:r>
              <a:rPr lang="en-US" dirty="0"/>
              <a:t>Focus on resilience and personal choice (Levenson, Willis and Prescott, 2018).</a:t>
            </a:r>
          </a:p>
          <a:p>
            <a:r>
              <a:rPr lang="en-US" dirty="0"/>
              <a:t>Attachment and Complex Trauma (</a:t>
            </a:r>
            <a:r>
              <a:rPr lang="en-US" dirty="0" err="1"/>
              <a:t>Giovanardi</a:t>
            </a:r>
            <a:r>
              <a:rPr lang="en-US" dirty="0"/>
              <a:t> et al, 2018, n=95).</a:t>
            </a:r>
          </a:p>
          <a:p>
            <a:pPr lvl="1"/>
            <a:r>
              <a:rPr lang="en-US" dirty="0"/>
              <a:t>Psy. Well-being mediated by family acceptance and support</a:t>
            </a:r>
          </a:p>
          <a:p>
            <a:pPr lvl="1"/>
            <a:r>
              <a:rPr lang="en-US" dirty="0"/>
              <a:t>56% of sample report 4 or more forms of complex trauma (similar to ACEs) in primary relationships prior to age 14</a:t>
            </a:r>
          </a:p>
          <a:p>
            <a:pPr lvl="1"/>
            <a:r>
              <a:rPr lang="en-US" dirty="0"/>
              <a:t>GD sample showed higher levels of disorganized attachment patterns</a:t>
            </a:r>
          </a:p>
          <a:p>
            <a:pPr lvl="1"/>
            <a:r>
              <a:rPr lang="en-US" dirty="0"/>
              <a:t>Trans women relative to female controls – fathers were more physically and psychologically abusive, had more involving mothers, and more frequently separated from fathers.</a:t>
            </a:r>
          </a:p>
          <a:p>
            <a:pPr lvl="1"/>
            <a:endParaRPr lang="en-US" dirty="0"/>
          </a:p>
        </p:txBody>
      </p:sp>
    </p:spTree>
    <p:extLst>
      <p:ext uri="{BB962C8B-B14F-4D97-AF65-F5344CB8AC3E}">
        <p14:creationId xmlns:p14="http://schemas.microsoft.com/office/powerpoint/2010/main" val="1810659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D16CD-A5DD-4C05-A31B-D7334AA1C439}"/>
              </a:ext>
            </a:extLst>
          </p:cNvPr>
          <p:cNvSpPr>
            <a:spLocks noGrp="1"/>
          </p:cNvSpPr>
          <p:nvPr>
            <p:ph type="title"/>
          </p:nvPr>
        </p:nvSpPr>
        <p:spPr/>
        <p:txBody>
          <a:bodyPr/>
          <a:lstStyle/>
          <a:p>
            <a:pPr algn="ctr"/>
            <a:r>
              <a:rPr lang="en-US" b="1" dirty="0"/>
              <a:t>Transgender people who sexually harm - basics</a:t>
            </a:r>
          </a:p>
        </p:txBody>
      </p:sp>
      <p:sp>
        <p:nvSpPr>
          <p:cNvPr id="3" name="Content Placeholder 2">
            <a:extLst>
              <a:ext uri="{FF2B5EF4-FFF2-40B4-BE49-F238E27FC236}">
                <a16:creationId xmlns:a16="http://schemas.microsoft.com/office/drawing/2014/main" id="{FBFE126F-27C9-4036-9007-63A57A413375}"/>
              </a:ext>
            </a:extLst>
          </p:cNvPr>
          <p:cNvSpPr>
            <a:spLocks noGrp="1"/>
          </p:cNvSpPr>
          <p:nvPr>
            <p:ph idx="1"/>
          </p:nvPr>
        </p:nvSpPr>
        <p:spPr/>
        <p:txBody>
          <a:bodyPr/>
          <a:lstStyle/>
          <a:p>
            <a:r>
              <a:rPr lang="en-US" dirty="0"/>
              <a:t>Understand both issues well:</a:t>
            </a:r>
          </a:p>
          <a:p>
            <a:pPr lvl="1"/>
            <a:r>
              <a:rPr lang="en-US" dirty="0"/>
              <a:t>Sexual harm</a:t>
            </a:r>
          </a:p>
          <a:p>
            <a:pPr lvl="1"/>
            <a:r>
              <a:rPr lang="en-US" dirty="0"/>
              <a:t>Transgender identity</a:t>
            </a:r>
          </a:p>
          <a:p>
            <a:pPr lvl="2"/>
            <a:r>
              <a:rPr lang="en-US" dirty="0"/>
              <a:t>Identity vs. orientation vs expression</a:t>
            </a:r>
          </a:p>
          <a:p>
            <a:pPr marL="339725" lvl="2" indent="-339725"/>
            <a:r>
              <a:rPr lang="en-US" sz="1600" dirty="0"/>
              <a:t>Be ready for self-reflection – Personal biases, counter-transference, </a:t>
            </a:r>
            <a:r>
              <a:rPr lang="en-US" sz="1600" dirty="0" err="1"/>
              <a:t>etc</a:t>
            </a:r>
            <a:r>
              <a:rPr lang="en-US" sz="1600" dirty="0"/>
              <a:t>, as well as those of your colleagues </a:t>
            </a:r>
          </a:p>
          <a:p>
            <a:pPr marL="339725" lvl="2" indent="-339725"/>
            <a:r>
              <a:rPr lang="en-US" sz="1600" dirty="0"/>
              <a:t>Gender Dysphoria and the medicalization of transgender individuals vs. informed consent model.</a:t>
            </a:r>
          </a:p>
        </p:txBody>
      </p:sp>
    </p:spTree>
    <p:extLst>
      <p:ext uri="{BB962C8B-B14F-4D97-AF65-F5344CB8AC3E}">
        <p14:creationId xmlns:p14="http://schemas.microsoft.com/office/powerpoint/2010/main" val="38955150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9EF1A-D865-4649-850B-9757A89045AF}"/>
              </a:ext>
            </a:extLst>
          </p:cNvPr>
          <p:cNvSpPr>
            <a:spLocks noGrp="1"/>
          </p:cNvSpPr>
          <p:nvPr>
            <p:ph type="title"/>
          </p:nvPr>
        </p:nvSpPr>
        <p:spPr/>
        <p:txBody>
          <a:bodyPr/>
          <a:lstStyle/>
          <a:p>
            <a:pPr algn="ctr"/>
            <a:r>
              <a:rPr lang="en-US" b="1" dirty="0"/>
              <a:t>Trauma Informed Care</a:t>
            </a:r>
            <a:endParaRPr lang="en-US" dirty="0"/>
          </a:p>
        </p:txBody>
      </p:sp>
      <p:sp>
        <p:nvSpPr>
          <p:cNvPr id="3" name="Content Placeholder 2">
            <a:extLst>
              <a:ext uri="{FF2B5EF4-FFF2-40B4-BE49-F238E27FC236}">
                <a16:creationId xmlns:a16="http://schemas.microsoft.com/office/drawing/2014/main" id="{3FF32A6F-7531-4A3C-95EB-557774F9E1DC}"/>
              </a:ext>
            </a:extLst>
          </p:cNvPr>
          <p:cNvSpPr>
            <a:spLocks noGrp="1"/>
          </p:cNvSpPr>
          <p:nvPr>
            <p:ph idx="1"/>
          </p:nvPr>
        </p:nvSpPr>
        <p:spPr/>
        <p:txBody>
          <a:bodyPr>
            <a:normAutofit lnSpcReduction="10000"/>
          </a:bodyPr>
          <a:lstStyle/>
          <a:p>
            <a:r>
              <a:rPr lang="en-US" dirty="0"/>
              <a:t>Transgender individuals report significantly more Adverse Childhood Experience (ACE’s) than cisgender Lesbian, Gay and Bisexual individuals (</a:t>
            </a:r>
            <a:r>
              <a:rPr lang="en-US" dirty="0" err="1"/>
              <a:t>Schnarrs</a:t>
            </a:r>
            <a:r>
              <a:rPr lang="en-US" dirty="0"/>
              <a:t> et al, 2019), with emotional abuse, emotional neglect and household mental illness most frequently reported in this sample. Similar reports have been found in other studies (</a:t>
            </a:r>
            <a:r>
              <a:rPr lang="en-US" dirty="0" err="1"/>
              <a:t>Kersting</a:t>
            </a:r>
            <a:r>
              <a:rPr lang="en-US" dirty="0"/>
              <a:t>, et al., 2003; Bandini et al., 2011).</a:t>
            </a:r>
          </a:p>
          <a:p>
            <a:r>
              <a:rPr lang="en-US" dirty="0" err="1"/>
              <a:t>Schnarrs</a:t>
            </a:r>
            <a:r>
              <a:rPr lang="en-US" dirty="0"/>
              <a:t> (2019, cont’d) - &gt;60% of transgender persons report four or more ACEs.  </a:t>
            </a:r>
          </a:p>
          <a:p>
            <a:r>
              <a:rPr lang="en-US" dirty="0"/>
              <a:t>Levinson, Willis and Prescott (2016) – 45.7% of 679 sexual offenders report four or more ACEs</a:t>
            </a:r>
          </a:p>
          <a:p>
            <a:r>
              <a:rPr lang="en-US" dirty="0"/>
              <a:t>Center for Disease Control original sample – 12% report 4 or more.</a:t>
            </a:r>
          </a:p>
        </p:txBody>
      </p:sp>
    </p:spTree>
    <p:extLst>
      <p:ext uri="{BB962C8B-B14F-4D97-AF65-F5344CB8AC3E}">
        <p14:creationId xmlns:p14="http://schemas.microsoft.com/office/powerpoint/2010/main" val="1590714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E37FA-D253-4ABC-A87C-BD8E09B87028}"/>
              </a:ext>
            </a:extLst>
          </p:cNvPr>
          <p:cNvSpPr>
            <a:spLocks noGrp="1"/>
          </p:cNvSpPr>
          <p:nvPr>
            <p:ph type="title"/>
          </p:nvPr>
        </p:nvSpPr>
        <p:spPr/>
        <p:txBody>
          <a:bodyPr/>
          <a:lstStyle/>
          <a:p>
            <a:pPr algn="ctr"/>
            <a:r>
              <a:rPr lang="en-US" sz="2000" dirty="0"/>
              <a:t>STABLE-2007 dynamic risk factors for sexual violence recidivism </a:t>
            </a:r>
          </a:p>
        </p:txBody>
      </p:sp>
      <p:graphicFrame>
        <p:nvGraphicFramePr>
          <p:cNvPr id="4" name="Content Placeholder 3">
            <a:extLst>
              <a:ext uri="{FF2B5EF4-FFF2-40B4-BE49-F238E27FC236}">
                <a16:creationId xmlns:a16="http://schemas.microsoft.com/office/drawing/2014/main" id="{492AC89F-42BB-4805-9B20-FF8DDB95333C}"/>
              </a:ext>
            </a:extLst>
          </p:cNvPr>
          <p:cNvGraphicFramePr>
            <a:graphicFrameLocks noGrp="1"/>
          </p:cNvGraphicFramePr>
          <p:nvPr>
            <p:ph idx="1"/>
            <p:extLst>
              <p:ext uri="{D42A27DB-BD31-4B8C-83A1-F6EECF244321}">
                <p14:modId xmlns:p14="http://schemas.microsoft.com/office/powerpoint/2010/main" val="3174512234"/>
              </p:ext>
            </p:extLst>
          </p:nvPr>
        </p:nvGraphicFramePr>
        <p:xfrm>
          <a:off x="1155700" y="2172929"/>
          <a:ext cx="8824913" cy="43950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1561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6B558-6C27-49E3-B9C5-732E54CBDD9E}"/>
              </a:ext>
            </a:extLst>
          </p:cNvPr>
          <p:cNvSpPr>
            <a:spLocks noGrp="1"/>
          </p:cNvSpPr>
          <p:nvPr>
            <p:ph type="title"/>
          </p:nvPr>
        </p:nvSpPr>
        <p:spPr/>
        <p:txBody>
          <a:bodyPr/>
          <a:lstStyle/>
          <a:p>
            <a:pPr algn="ctr"/>
            <a:r>
              <a:rPr lang="en-US" b="1" dirty="0"/>
              <a:t>General Social Rejection/Loneliness</a:t>
            </a:r>
          </a:p>
        </p:txBody>
      </p:sp>
      <p:sp>
        <p:nvSpPr>
          <p:cNvPr id="3" name="Content Placeholder 2">
            <a:extLst>
              <a:ext uri="{FF2B5EF4-FFF2-40B4-BE49-F238E27FC236}">
                <a16:creationId xmlns:a16="http://schemas.microsoft.com/office/drawing/2014/main" id="{25A3AF92-47DF-40F7-9AE9-6CD71F2CF20E}"/>
              </a:ext>
            </a:extLst>
          </p:cNvPr>
          <p:cNvSpPr>
            <a:spLocks noGrp="1"/>
          </p:cNvSpPr>
          <p:nvPr>
            <p:ph idx="1"/>
          </p:nvPr>
        </p:nvSpPr>
        <p:spPr/>
        <p:txBody>
          <a:bodyPr/>
          <a:lstStyle/>
          <a:p>
            <a:r>
              <a:rPr lang="en-US" dirty="0"/>
              <a:t>120 transgender individuals living in Spain, higher levels of loneliness associated with higher levels of anxiety and depression for both transgender men and women, transgender women showed higher levels of anxiety, social loneliness and sexual dissatisfaction and a poorer body image.  Depression in both accounted for by social loneliness, body image and use of avoidant coping skills (Fernandez-</a:t>
            </a:r>
            <a:r>
              <a:rPr lang="en-US" dirty="0" err="1"/>
              <a:t>Rouco</a:t>
            </a:r>
            <a:r>
              <a:rPr lang="en-US" dirty="0"/>
              <a:t> et. al, 2019, </a:t>
            </a:r>
            <a:r>
              <a:rPr lang="en-US" dirty="0" err="1"/>
              <a:t>Dhejne</a:t>
            </a:r>
            <a:r>
              <a:rPr lang="en-US" dirty="0"/>
              <a:t>, 2016).</a:t>
            </a:r>
          </a:p>
        </p:txBody>
      </p:sp>
    </p:spTree>
    <p:extLst>
      <p:ext uri="{BB962C8B-B14F-4D97-AF65-F5344CB8AC3E}">
        <p14:creationId xmlns:p14="http://schemas.microsoft.com/office/powerpoint/2010/main" val="975093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C561D-B6EE-4F97-A93D-1D8769E8C6E2}"/>
              </a:ext>
            </a:extLst>
          </p:cNvPr>
          <p:cNvSpPr>
            <a:spLocks noGrp="1"/>
          </p:cNvSpPr>
          <p:nvPr>
            <p:ph type="title"/>
          </p:nvPr>
        </p:nvSpPr>
        <p:spPr/>
        <p:txBody>
          <a:bodyPr/>
          <a:lstStyle/>
          <a:p>
            <a:pPr algn="ctr"/>
            <a:r>
              <a:rPr lang="en-US" b="1" dirty="0"/>
              <a:t>Capacity for Relationship Stability</a:t>
            </a:r>
          </a:p>
        </p:txBody>
      </p:sp>
      <p:sp>
        <p:nvSpPr>
          <p:cNvPr id="3" name="Content Placeholder 2">
            <a:extLst>
              <a:ext uri="{FF2B5EF4-FFF2-40B4-BE49-F238E27FC236}">
                <a16:creationId xmlns:a16="http://schemas.microsoft.com/office/drawing/2014/main" id="{66FFE4DF-289A-4049-B38C-34D0E8913BF7}"/>
              </a:ext>
            </a:extLst>
          </p:cNvPr>
          <p:cNvSpPr>
            <a:spLocks noGrp="1"/>
          </p:cNvSpPr>
          <p:nvPr>
            <p:ph idx="1"/>
          </p:nvPr>
        </p:nvSpPr>
        <p:spPr/>
        <p:txBody>
          <a:bodyPr>
            <a:normAutofit lnSpcReduction="10000"/>
          </a:bodyPr>
          <a:lstStyle/>
          <a:p>
            <a:r>
              <a:rPr lang="en-US" dirty="0"/>
              <a:t>Involves lack of secure intimate adult relationships – either lack of or history of dysfunctional, conflicted or abusive relationships.</a:t>
            </a:r>
          </a:p>
          <a:p>
            <a:r>
              <a:rPr lang="en-US" dirty="0"/>
              <a:t>Many transgender persons report a long history of rejection, harassment, isolation and abuse related to 30 their gender identity with obvious negative impact on their ability to combat loneliness and form meaningful, stable relationships in their lives (2015 US Transgender Survey).</a:t>
            </a:r>
          </a:p>
          <a:p>
            <a:r>
              <a:rPr lang="en-US" dirty="0"/>
              <a:t>Being in a relationship is associated with reduction of psychopathology for TGNC persons (</a:t>
            </a:r>
            <a:r>
              <a:rPr lang="en-US" dirty="0" err="1"/>
              <a:t>Gorin-Loazard</a:t>
            </a:r>
            <a:r>
              <a:rPr lang="en-US" dirty="0"/>
              <a:t>, et. Al, 2012)</a:t>
            </a:r>
          </a:p>
          <a:p>
            <a:r>
              <a:rPr lang="en-US" dirty="0"/>
              <a:t>Developing effective strategies for combating social rejection and loneliness and improving capacity for stable relationships can be an important focus of treatment</a:t>
            </a:r>
          </a:p>
        </p:txBody>
      </p:sp>
    </p:spTree>
    <p:extLst>
      <p:ext uri="{BB962C8B-B14F-4D97-AF65-F5344CB8AC3E}">
        <p14:creationId xmlns:p14="http://schemas.microsoft.com/office/powerpoint/2010/main" val="29002058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37CA4-3CDC-44A7-B156-08F8EB7DBFBA}"/>
              </a:ext>
            </a:extLst>
          </p:cNvPr>
          <p:cNvSpPr>
            <a:spLocks noGrp="1"/>
          </p:cNvSpPr>
          <p:nvPr>
            <p:ph type="title"/>
          </p:nvPr>
        </p:nvSpPr>
        <p:spPr/>
        <p:txBody>
          <a:bodyPr/>
          <a:lstStyle/>
          <a:p>
            <a:pPr algn="ctr"/>
            <a:r>
              <a:rPr lang="en-US" b="1" dirty="0"/>
              <a:t>Negative Emotionality/Hostility</a:t>
            </a:r>
          </a:p>
        </p:txBody>
      </p:sp>
      <p:sp>
        <p:nvSpPr>
          <p:cNvPr id="3" name="Content Placeholder 2">
            <a:extLst>
              <a:ext uri="{FF2B5EF4-FFF2-40B4-BE49-F238E27FC236}">
                <a16:creationId xmlns:a16="http://schemas.microsoft.com/office/drawing/2014/main" id="{0BDDB910-8BFA-4C2A-B4AD-2632C577A717}"/>
              </a:ext>
            </a:extLst>
          </p:cNvPr>
          <p:cNvSpPr>
            <a:spLocks noGrp="1"/>
          </p:cNvSpPr>
          <p:nvPr>
            <p:ph idx="1"/>
          </p:nvPr>
        </p:nvSpPr>
        <p:spPr/>
        <p:txBody>
          <a:bodyPr/>
          <a:lstStyle/>
          <a:p>
            <a:r>
              <a:rPr lang="en-US" dirty="0"/>
              <a:t>Tendency to feel victimized and generally mistreated by others and to respond with anger and hostility to life’s challenges (Fernandez, et al, 2014)</a:t>
            </a:r>
          </a:p>
          <a:p>
            <a:r>
              <a:rPr lang="en-US" dirty="0"/>
              <a:t>Cisgender in S.O. Tx – may be subjective and reflective of personality structure.</a:t>
            </a:r>
          </a:p>
          <a:p>
            <a:r>
              <a:rPr lang="en-US" dirty="0"/>
              <a:t>For the Transgender individual in S.O. Tx – research supports the objective reality of victimization by others, increasing likelihood of angry, hostile responding, often directed inward (</a:t>
            </a:r>
            <a:r>
              <a:rPr lang="en-US" dirty="0" err="1"/>
              <a:t>Dhejne</a:t>
            </a:r>
            <a:r>
              <a:rPr lang="en-US" dirty="0"/>
              <a:t>, et al, 2016; Zucker, et al, 2016).</a:t>
            </a:r>
          </a:p>
          <a:p>
            <a:pPr lvl="1"/>
            <a:r>
              <a:rPr lang="en-US" dirty="0"/>
              <a:t>40% of respondents to most recent US Transgender Survey had attempted suicide at least once in their lifetime, nearly nine times the rate in the general population.</a:t>
            </a:r>
          </a:p>
          <a:p>
            <a:endParaRPr lang="en-US" dirty="0"/>
          </a:p>
        </p:txBody>
      </p:sp>
    </p:spTree>
    <p:extLst>
      <p:ext uri="{BB962C8B-B14F-4D97-AF65-F5344CB8AC3E}">
        <p14:creationId xmlns:p14="http://schemas.microsoft.com/office/powerpoint/2010/main" val="16762980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E3186-45D0-43C7-97EC-A170AD07777E}"/>
              </a:ext>
            </a:extLst>
          </p:cNvPr>
          <p:cNvSpPr>
            <a:spLocks noGrp="1"/>
          </p:cNvSpPr>
          <p:nvPr>
            <p:ph type="title"/>
          </p:nvPr>
        </p:nvSpPr>
        <p:spPr/>
        <p:txBody>
          <a:bodyPr>
            <a:normAutofit/>
          </a:bodyPr>
          <a:lstStyle/>
          <a:p>
            <a:pPr algn="ctr"/>
            <a:r>
              <a:rPr lang="en-US" sz="4000" dirty="0">
                <a:solidFill>
                  <a:srgbClr val="FFFFFF"/>
                </a:solidFill>
              </a:rPr>
              <a:t>TREATMENT – GOOD LIVES</a:t>
            </a:r>
          </a:p>
        </p:txBody>
      </p:sp>
      <p:sp>
        <p:nvSpPr>
          <p:cNvPr id="3" name="Content Placeholder 2">
            <a:extLst>
              <a:ext uri="{FF2B5EF4-FFF2-40B4-BE49-F238E27FC236}">
                <a16:creationId xmlns:a16="http://schemas.microsoft.com/office/drawing/2014/main" id="{F3F288BC-D19C-4A7A-AD5D-C23920754672}"/>
              </a:ext>
            </a:extLst>
          </p:cNvPr>
          <p:cNvSpPr>
            <a:spLocks noGrp="1"/>
          </p:cNvSpPr>
          <p:nvPr>
            <p:ph sz="half" idx="1"/>
          </p:nvPr>
        </p:nvSpPr>
        <p:spPr>
          <a:xfrm>
            <a:off x="1154954" y="2628392"/>
            <a:ext cx="4825158" cy="3416301"/>
          </a:xfrm>
        </p:spPr>
        <p:txBody>
          <a:bodyPr>
            <a:normAutofit lnSpcReduction="10000"/>
          </a:bodyPr>
          <a:lstStyle/>
          <a:p>
            <a:r>
              <a:rPr lang="en-US" dirty="0">
                <a:solidFill>
                  <a:srgbClr val="000000"/>
                </a:solidFill>
              </a:rPr>
              <a:t>Life*</a:t>
            </a:r>
          </a:p>
          <a:p>
            <a:r>
              <a:rPr lang="en-US" dirty="0">
                <a:solidFill>
                  <a:srgbClr val="000000"/>
                </a:solidFill>
              </a:rPr>
              <a:t>Knowledge*</a:t>
            </a:r>
          </a:p>
          <a:p>
            <a:r>
              <a:rPr lang="en-US" dirty="0">
                <a:solidFill>
                  <a:srgbClr val="000000"/>
                </a:solidFill>
              </a:rPr>
              <a:t>Excellence at Work and Play</a:t>
            </a:r>
          </a:p>
          <a:p>
            <a:r>
              <a:rPr lang="en-US" dirty="0">
                <a:solidFill>
                  <a:srgbClr val="000000"/>
                </a:solidFill>
              </a:rPr>
              <a:t>Agency*</a:t>
            </a:r>
          </a:p>
          <a:p>
            <a:r>
              <a:rPr lang="en-US" dirty="0">
                <a:solidFill>
                  <a:srgbClr val="000000"/>
                </a:solidFill>
              </a:rPr>
              <a:t>Inner Peace*</a:t>
            </a:r>
            <a:endParaRPr lang="en-US" sz="1000" dirty="0">
              <a:solidFill>
                <a:srgbClr val="000000"/>
              </a:solidFill>
            </a:endParaRPr>
          </a:p>
        </p:txBody>
      </p:sp>
      <p:sp>
        <p:nvSpPr>
          <p:cNvPr id="4" name="Content Placeholder 3">
            <a:extLst>
              <a:ext uri="{FF2B5EF4-FFF2-40B4-BE49-F238E27FC236}">
                <a16:creationId xmlns:a16="http://schemas.microsoft.com/office/drawing/2014/main" id="{F13A9709-743D-4731-B423-5D9AF07B9A0A}"/>
              </a:ext>
            </a:extLst>
          </p:cNvPr>
          <p:cNvSpPr>
            <a:spLocks noGrp="1"/>
          </p:cNvSpPr>
          <p:nvPr>
            <p:ph sz="half" idx="2"/>
          </p:nvPr>
        </p:nvSpPr>
        <p:spPr/>
        <p:txBody>
          <a:bodyPr>
            <a:normAutofit lnSpcReduction="10000"/>
          </a:bodyPr>
          <a:lstStyle/>
          <a:p>
            <a:r>
              <a:rPr lang="en-US" dirty="0">
                <a:solidFill>
                  <a:srgbClr val="000000"/>
                </a:solidFill>
              </a:rPr>
              <a:t>Relatedness*</a:t>
            </a:r>
          </a:p>
          <a:p>
            <a:r>
              <a:rPr lang="en-US" dirty="0">
                <a:solidFill>
                  <a:srgbClr val="000000"/>
                </a:solidFill>
              </a:rPr>
              <a:t>Community*</a:t>
            </a:r>
          </a:p>
          <a:p>
            <a:r>
              <a:rPr lang="en-US" dirty="0">
                <a:solidFill>
                  <a:srgbClr val="000000"/>
                </a:solidFill>
              </a:rPr>
              <a:t>Spirituality</a:t>
            </a:r>
          </a:p>
          <a:p>
            <a:r>
              <a:rPr lang="en-US" dirty="0">
                <a:solidFill>
                  <a:srgbClr val="000000"/>
                </a:solidFill>
              </a:rPr>
              <a:t>Happiness*</a:t>
            </a:r>
          </a:p>
          <a:p>
            <a:r>
              <a:rPr lang="en-US" dirty="0">
                <a:solidFill>
                  <a:srgbClr val="000000"/>
                </a:solidFill>
              </a:rPr>
              <a:t>Creativity</a:t>
            </a:r>
          </a:p>
          <a:p>
            <a:endParaRPr lang="en-US" dirty="0">
              <a:solidFill>
                <a:srgbClr val="000000"/>
              </a:solidFill>
            </a:endParaRPr>
          </a:p>
          <a:p>
            <a:endParaRPr lang="en-US" dirty="0">
              <a:solidFill>
                <a:srgbClr val="000000"/>
              </a:solidFill>
            </a:endParaRPr>
          </a:p>
          <a:p>
            <a:endParaRPr lang="en-US" dirty="0">
              <a:solidFill>
                <a:srgbClr val="000000"/>
              </a:solidFill>
            </a:endParaRPr>
          </a:p>
          <a:p>
            <a:pPr marL="0" indent="0" algn="r">
              <a:buNone/>
            </a:pPr>
            <a:r>
              <a:rPr lang="en-US" dirty="0">
                <a:solidFill>
                  <a:srgbClr val="000000"/>
                </a:solidFill>
              </a:rPr>
              <a:t>*</a:t>
            </a:r>
            <a:r>
              <a:rPr lang="en-US" sz="1400" i="1" dirty="0">
                <a:solidFill>
                  <a:srgbClr val="000000"/>
                </a:solidFill>
              </a:rPr>
              <a:t>Particularly relevant for trans/GD</a:t>
            </a:r>
            <a:endParaRPr lang="en-US" i="1" dirty="0"/>
          </a:p>
        </p:txBody>
      </p:sp>
    </p:spTree>
    <p:extLst>
      <p:ext uri="{BB962C8B-B14F-4D97-AF65-F5344CB8AC3E}">
        <p14:creationId xmlns:p14="http://schemas.microsoft.com/office/powerpoint/2010/main" val="4983589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F9C096E-B200-4854-80BE-986B477C5BA8}"/>
              </a:ext>
            </a:extLst>
          </p:cNvPr>
          <p:cNvSpPr>
            <a:spLocks noGrp="1"/>
          </p:cNvSpPr>
          <p:nvPr>
            <p:ph type="title"/>
          </p:nvPr>
        </p:nvSpPr>
        <p:spPr/>
        <p:txBody>
          <a:bodyPr/>
          <a:lstStyle/>
          <a:p>
            <a:pPr algn="ctr"/>
            <a:r>
              <a:rPr lang="en-US" b="1" dirty="0"/>
              <a:t>Treatment Target:  Social Relationships</a:t>
            </a:r>
          </a:p>
        </p:txBody>
      </p:sp>
      <p:sp>
        <p:nvSpPr>
          <p:cNvPr id="8" name="Text Placeholder 7">
            <a:extLst>
              <a:ext uri="{FF2B5EF4-FFF2-40B4-BE49-F238E27FC236}">
                <a16:creationId xmlns:a16="http://schemas.microsoft.com/office/drawing/2014/main" id="{BA4F1410-163A-4284-9B6A-F2AB6628C70C}"/>
              </a:ext>
            </a:extLst>
          </p:cNvPr>
          <p:cNvSpPr>
            <a:spLocks noGrp="1"/>
          </p:cNvSpPr>
          <p:nvPr>
            <p:ph type="body" idx="1"/>
          </p:nvPr>
        </p:nvSpPr>
        <p:spPr>
          <a:xfrm>
            <a:off x="1154955" y="2324259"/>
            <a:ext cx="4825157" cy="576262"/>
          </a:xfrm>
        </p:spPr>
        <p:txBody>
          <a:bodyPr/>
          <a:lstStyle/>
          <a:p>
            <a:pPr algn="ctr"/>
            <a:r>
              <a:rPr lang="en-US" dirty="0"/>
              <a:t>Risk Factor (STABLE 2007)</a:t>
            </a:r>
          </a:p>
        </p:txBody>
      </p:sp>
      <p:sp>
        <p:nvSpPr>
          <p:cNvPr id="6" name="Content Placeholder 5">
            <a:extLst>
              <a:ext uri="{FF2B5EF4-FFF2-40B4-BE49-F238E27FC236}">
                <a16:creationId xmlns:a16="http://schemas.microsoft.com/office/drawing/2014/main" id="{9190429D-A23F-4DB3-87A2-A749D2A577FF}"/>
              </a:ext>
            </a:extLst>
          </p:cNvPr>
          <p:cNvSpPr>
            <a:spLocks noGrp="1"/>
          </p:cNvSpPr>
          <p:nvPr>
            <p:ph sz="half" idx="2"/>
          </p:nvPr>
        </p:nvSpPr>
        <p:spPr/>
        <p:txBody>
          <a:bodyPr>
            <a:normAutofit fontScale="92500" lnSpcReduction="20000"/>
          </a:bodyPr>
          <a:lstStyle/>
          <a:p>
            <a:r>
              <a:rPr lang="en-US" dirty="0">
                <a:solidFill>
                  <a:srgbClr val="000000"/>
                </a:solidFill>
              </a:rPr>
              <a:t>Capacity for Relationship Stability</a:t>
            </a:r>
          </a:p>
          <a:p>
            <a:r>
              <a:rPr lang="en-US" dirty="0">
                <a:solidFill>
                  <a:srgbClr val="000000"/>
                </a:solidFill>
              </a:rPr>
              <a:t>General Social Rejection/Loneliness </a:t>
            </a:r>
          </a:p>
          <a:p>
            <a:endParaRPr lang="en-US" dirty="0">
              <a:solidFill>
                <a:srgbClr val="000000"/>
              </a:solidFill>
            </a:endParaRPr>
          </a:p>
          <a:p>
            <a:endParaRPr lang="en-US" dirty="0"/>
          </a:p>
        </p:txBody>
      </p:sp>
      <p:sp>
        <p:nvSpPr>
          <p:cNvPr id="9" name="Text Placeholder 8">
            <a:extLst>
              <a:ext uri="{FF2B5EF4-FFF2-40B4-BE49-F238E27FC236}">
                <a16:creationId xmlns:a16="http://schemas.microsoft.com/office/drawing/2014/main" id="{6C3BB0DF-B9EC-4E5E-A1CD-04C5C12A5477}"/>
              </a:ext>
            </a:extLst>
          </p:cNvPr>
          <p:cNvSpPr>
            <a:spLocks noGrp="1"/>
          </p:cNvSpPr>
          <p:nvPr>
            <p:ph type="body" sz="quarter" idx="3"/>
          </p:nvPr>
        </p:nvSpPr>
        <p:spPr>
          <a:xfrm>
            <a:off x="6208712" y="2315369"/>
            <a:ext cx="4825159" cy="576262"/>
          </a:xfrm>
        </p:spPr>
        <p:txBody>
          <a:bodyPr/>
          <a:lstStyle/>
          <a:p>
            <a:pPr algn="ctr"/>
            <a:r>
              <a:rPr lang="en-US" dirty="0"/>
              <a:t>Treatment</a:t>
            </a:r>
          </a:p>
        </p:txBody>
      </p:sp>
      <p:sp>
        <p:nvSpPr>
          <p:cNvPr id="10" name="Content Placeholder 9">
            <a:extLst>
              <a:ext uri="{FF2B5EF4-FFF2-40B4-BE49-F238E27FC236}">
                <a16:creationId xmlns:a16="http://schemas.microsoft.com/office/drawing/2014/main" id="{D70B61AE-128C-406C-A16F-0E3F5A8B4D29}"/>
              </a:ext>
            </a:extLst>
          </p:cNvPr>
          <p:cNvSpPr>
            <a:spLocks noGrp="1"/>
          </p:cNvSpPr>
          <p:nvPr>
            <p:ph sz="quarter" idx="4"/>
          </p:nvPr>
        </p:nvSpPr>
        <p:spPr>
          <a:xfrm>
            <a:off x="6208712" y="2900522"/>
            <a:ext cx="4825159" cy="3591718"/>
          </a:xfrm>
        </p:spPr>
        <p:txBody>
          <a:bodyPr>
            <a:normAutofit fontScale="92500" lnSpcReduction="20000"/>
          </a:bodyPr>
          <a:lstStyle/>
          <a:p>
            <a:r>
              <a:rPr lang="en-US" dirty="0"/>
              <a:t>Relatedness – incorporate strategies for achieving relatedness into Good Lives plan. If newly out as trans, first time relating to others as their true self</a:t>
            </a:r>
          </a:p>
          <a:p>
            <a:r>
              <a:rPr lang="en-US" dirty="0"/>
              <a:t>Community - incorporate strategies for satisfying community needs into Good Lives plan. Likely new to trans communities, many limitations in being able to connect to trans supports</a:t>
            </a:r>
          </a:p>
          <a:p>
            <a:r>
              <a:rPr lang="en-US" dirty="0"/>
              <a:t>Develop healthy relationship skills with respect to trans identity</a:t>
            </a:r>
          </a:p>
          <a:p>
            <a:r>
              <a:rPr lang="en-US" dirty="0"/>
              <a:t>Address intimacy deficits</a:t>
            </a:r>
          </a:p>
          <a:p>
            <a:r>
              <a:rPr lang="en-US" dirty="0"/>
              <a:t>Develop prosocial support relationships</a:t>
            </a:r>
          </a:p>
        </p:txBody>
      </p:sp>
    </p:spTree>
    <p:extLst>
      <p:ext uri="{BB962C8B-B14F-4D97-AF65-F5344CB8AC3E}">
        <p14:creationId xmlns:p14="http://schemas.microsoft.com/office/powerpoint/2010/main" val="36465149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466D-0AC9-4113-866C-78B87BFBA351}"/>
              </a:ext>
            </a:extLst>
          </p:cNvPr>
          <p:cNvSpPr>
            <a:spLocks noGrp="1"/>
          </p:cNvSpPr>
          <p:nvPr>
            <p:ph type="title"/>
          </p:nvPr>
        </p:nvSpPr>
        <p:spPr/>
        <p:txBody>
          <a:bodyPr/>
          <a:lstStyle/>
          <a:p>
            <a:pPr algn="ctr"/>
            <a:r>
              <a:rPr lang="en-US" b="1" dirty="0">
                <a:solidFill>
                  <a:schemeClr val="bg1"/>
                </a:solidFill>
              </a:rPr>
              <a:t>General Social Rejection/Loneliness</a:t>
            </a:r>
          </a:p>
        </p:txBody>
      </p:sp>
      <p:sp>
        <p:nvSpPr>
          <p:cNvPr id="5" name="Content Placeholder 4">
            <a:extLst>
              <a:ext uri="{FF2B5EF4-FFF2-40B4-BE49-F238E27FC236}">
                <a16:creationId xmlns:a16="http://schemas.microsoft.com/office/drawing/2014/main" id="{2A2E646A-AE32-436A-9506-DAC16BE38E8C}"/>
              </a:ext>
            </a:extLst>
          </p:cNvPr>
          <p:cNvSpPr>
            <a:spLocks noGrp="1"/>
          </p:cNvSpPr>
          <p:nvPr>
            <p:ph idx="1"/>
          </p:nvPr>
        </p:nvSpPr>
        <p:spPr/>
        <p:txBody>
          <a:bodyPr>
            <a:normAutofit fontScale="92500" lnSpcReduction="10000"/>
          </a:bodyPr>
          <a:lstStyle/>
          <a:p>
            <a:r>
              <a:rPr lang="en-US" dirty="0">
                <a:solidFill>
                  <a:srgbClr val="000000"/>
                </a:solidFill>
              </a:rPr>
              <a:t>A Spanish study of 120 transgender people found that social loneliness is the main predictor of lower levels of mental health (anxiety and depression) for both genders and recognized romantic loneliness as the strongest factor among transgender men (</a:t>
            </a:r>
            <a:r>
              <a:rPr lang="en-US" dirty="0" err="1">
                <a:solidFill>
                  <a:srgbClr val="000000"/>
                </a:solidFill>
              </a:rPr>
              <a:t>FtoM</a:t>
            </a:r>
            <a:r>
              <a:rPr lang="en-US" dirty="0">
                <a:solidFill>
                  <a:srgbClr val="000000"/>
                </a:solidFill>
              </a:rPr>
              <a:t>). In both cases, higher levels of loneliness were associated with lower levels of mental health. (</a:t>
            </a:r>
            <a:r>
              <a:rPr lang="en-US" dirty="0">
                <a:solidFill>
                  <a:schemeClr val="tx1"/>
                </a:solidFill>
              </a:rPr>
              <a:t>Fernandez-</a:t>
            </a:r>
            <a:r>
              <a:rPr lang="en-US" dirty="0" err="1">
                <a:solidFill>
                  <a:schemeClr val="tx1"/>
                </a:solidFill>
              </a:rPr>
              <a:t>Rouco</a:t>
            </a:r>
            <a:r>
              <a:rPr lang="en-US" dirty="0">
                <a:solidFill>
                  <a:schemeClr val="tx1"/>
                </a:solidFill>
              </a:rPr>
              <a:t> et. al, 2019).</a:t>
            </a:r>
          </a:p>
          <a:p>
            <a:r>
              <a:rPr lang="en-US" dirty="0">
                <a:solidFill>
                  <a:schemeClr val="tx1"/>
                </a:solidFill>
              </a:rPr>
              <a:t>Transgender women (</a:t>
            </a:r>
            <a:r>
              <a:rPr lang="en-US" dirty="0" err="1">
                <a:solidFill>
                  <a:schemeClr val="tx1"/>
                </a:solidFill>
              </a:rPr>
              <a:t>MtoF</a:t>
            </a:r>
            <a:r>
              <a:rPr lang="en-US" dirty="0">
                <a:solidFill>
                  <a:schemeClr val="tx1"/>
                </a:solidFill>
              </a:rPr>
              <a:t>) showed higher levels of anxiety, social loneliness and sexual dissatisfaction and a poorer body image.</a:t>
            </a:r>
          </a:p>
          <a:p>
            <a:r>
              <a:rPr lang="en-US" dirty="0">
                <a:solidFill>
                  <a:schemeClr val="tx1"/>
                </a:solidFill>
              </a:rPr>
              <a:t>Depression in both genders accounted for by level of social loneliness, body image and the use of avoidant coping skills.</a:t>
            </a:r>
          </a:p>
          <a:p>
            <a:r>
              <a:rPr lang="en-US" dirty="0">
                <a:solidFill>
                  <a:schemeClr val="tx1"/>
                </a:solidFill>
              </a:rPr>
              <a:t>Will be a critical target area for most trans SOs in risk reduction.</a:t>
            </a:r>
          </a:p>
          <a:p>
            <a:r>
              <a:rPr lang="en-US" dirty="0">
                <a:solidFill>
                  <a:schemeClr val="tx1"/>
                </a:solidFill>
              </a:rPr>
              <a:t>May or may not have been a risk factor in pre-treatment offending, so critical to assess.</a:t>
            </a:r>
            <a:endParaRPr lang="en-US" dirty="0"/>
          </a:p>
        </p:txBody>
      </p:sp>
    </p:spTree>
    <p:extLst>
      <p:ext uri="{BB962C8B-B14F-4D97-AF65-F5344CB8AC3E}">
        <p14:creationId xmlns:p14="http://schemas.microsoft.com/office/powerpoint/2010/main" val="40419764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17DD-C57E-4F30-8D6D-D9D2346F5F2F}"/>
              </a:ext>
            </a:extLst>
          </p:cNvPr>
          <p:cNvSpPr>
            <a:spLocks noGrp="1"/>
          </p:cNvSpPr>
          <p:nvPr>
            <p:ph type="title"/>
          </p:nvPr>
        </p:nvSpPr>
        <p:spPr/>
        <p:txBody>
          <a:bodyPr/>
          <a:lstStyle/>
          <a:p>
            <a:pPr algn="ctr"/>
            <a:r>
              <a:rPr lang="en-US" b="1" dirty="0"/>
              <a:t>Treatment Target: Emotional Regulation</a:t>
            </a:r>
            <a:endParaRPr lang="en-US" dirty="0"/>
          </a:p>
        </p:txBody>
      </p:sp>
      <p:sp>
        <p:nvSpPr>
          <p:cNvPr id="4" name="Text Placeholder 3">
            <a:extLst>
              <a:ext uri="{FF2B5EF4-FFF2-40B4-BE49-F238E27FC236}">
                <a16:creationId xmlns:a16="http://schemas.microsoft.com/office/drawing/2014/main" id="{EC6FF905-04CD-4EA6-BF00-BC66634DA326}"/>
              </a:ext>
            </a:extLst>
          </p:cNvPr>
          <p:cNvSpPr>
            <a:spLocks noGrp="1"/>
          </p:cNvSpPr>
          <p:nvPr>
            <p:ph type="body" idx="1"/>
          </p:nvPr>
        </p:nvSpPr>
        <p:spPr/>
        <p:txBody>
          <a:bodyPr/>
          <a:lstStyle/>
          <a:p>
            <a:pPr algn="ctr"/>
            <a:endParaRPr lang="en-US" dirty="0"/>
          </a:p>
          <a:p>
            <a:pPr algn="ctr"/>
            <a:endParaRPr lang="en-US" dirty="0"/>
          </a:p>
          <a:p>
            <a:pPr algn="ctr"/>
            <a:r>
              <a:rPr lang="en-US" dirty="0"/>
              <a:t>Risk Factor (STABLE 2007)</a:t>
            </a:r>
          </a:p>
        </p:txBody>
      </p:sp>
      <p:sp>
        <p:nvSpPr>
          <p:cNvPr id="5" name="Content Placeholder 4">
            <a:extLst>
              <a:ext uri="{FF2B5EF4-FFF2-40B4-BE49-F238E27FC236}">
                <a16:creationId xmlns:a16="http://schemas.microsoft.com/office/drawing/2014/main" id="{6393C4C8-504E-4915-95E9-192968A65FFD}"/>
              </a:ext>
            </a:extLst>
          </p:cNvPr>
          <p:cNvSpPr>
            <a:spLocks noGrp="1"/>
          </p:cNvSpPr>
          <p:nvPr>
            <p:ph sz="half" idx="2"/>
          </p:nvPr>
        </p:nvSpPr>
        <p:spPr/>
        <p:txBody>
          <a:bodyPr>
            <a:normAutofit fontScale="85000" lnSpcReduction="20000"/>
          </a:bodyPr>
          <a:lstStyle/>
          <a:p>
            <a:r>
              <a:rPr lang="en-US" dirty="0">
                <a:solidFill>
                  <a:srgbClr val="000000"/>
                </a:solidFill>
              </a:rPr>
              <a:t>Negative Emotionality/Hostility</a:t>
            </a:r>
            <a:endParaRPr lang="en-US" dirty="0"/>
          </a:p>
        </p:txBody>
      </p:sp>
      <p:sp>
        <p:nvSpPr>
          <p:cNvPr id="6" name="Text Placeholder 5">
            <a:extLst>
              <a:ext uri="{FF2B5EF4-FFF2-40B4-BE49-F238E27FC236}">
                <a16:creationId xmlns:a16="http://schemas.microsoft.com/office/drawing/2014/main" id="{3F64EAE1-2B6A-40A4-B6BF-969E888214AC}"/>
              </a:ext>
            </a:extLst>
          </p:cNvPr>
          <p:cNvSpPr>
            <a:spLocks noGrp="1"/>
          </p:cNvSpPr>
          <p:nvPr>
            <p:ph type="body" sz="quarter" idx="3"/>
          </p:nvPr>
        </p:nvSpPr>
        <p:spPr/>
        <p:txBody>
          <a:bodyPr/>
          <a:lstStyle/>
          <a:p>
            <a:endParaRPr lang="en-US" dirty="0"/>
          </a:p>
          <a:p>
            <a:pPr algn="ctr"/>
            <a:r>
              <a:rPr lang="en-US" dirty="0"/>
              <a:t>Treatment</a:t>
            </a:r>
          </a:p>
        </p:txBody>
      </p:sp>
      <p:sp>
        <p:nvSpPr>
          <p:cNvPr id="7" name="Content Placeholder 6">
            <a:extLst>
              <a:ext uri="{FF2B5EF4-FFF2-40B4-BE49-F238E27FC236}">
                <a16:creationId xmlns:a16="http://schemas.microsoft.com/office/drawing/2014/main" id="{DEC46002-379A-4DAF-A367-A7E2D20E8722}"/>
              </a:ext>
            </a:extLst>
          </p:cNvPr>
          <p:cNvSpPr>
            <a:spLocks noGrp="1"/>
          </p:cNvSpPr>
          <p:nvPr>
            <p:ph sz="quarter" idx="4"/>
          </p:nvPr>
        </p:nvSpPr>
        <p:spPr/>
        <p:txBody>
          <a:bodyPr>
            <a:normAutofit fontScale="85000" lnSpcReduction="20000"/>
          </a:bodyPr>
          <a:lstStyle/>
          <a:p>
            <a:r>
              <a:rPr lang="en-US" dirty="0"/>
              <a:t>Trauma informed treatment principles</a:t>
            </a:r>
          </a:p>
          <a:p>
            <a:r>
              <a:rPr lang="en-US" dirty="0"/>
              <a:t>Dialectical Behavior Therapy, emotional regulation</a:t>
            </a:r>
          </a:p>
          <a:p>
            <a:r>
              <a:rPr lang="en-US" dirty="0"/>
              <a:t>Anger Management</a:t>
            </a:r>
          </a:p>
          <a:p>
            <a:r>
              <a:rPr lang="en-US" dirty="0"/>
              <a:t>Incorporate strategies for obtaining Inner Peace into Good Lives Plan</a:t>
            </a:r>
          </a:p>
          <a:p>
            <a:r>
              <a:rPr lang="en-US" dirty="0"/>
              <a:t>Self-awareness, emotional and psychological stability</a:t>
            </a:r>
          </a:p>
          <a:p>
            <a:r>
              <a:rPr lang="en-US" dirty="0"/>
              <a:t>Develop resilience</a:t>
            </a:r>
          </a:p>
          <a:p>
            <a:r>
              <a:rPr lang="en-US" dirty="0"/>
              <a:t>Address Trauma issues, ACE’s, etc.</a:t>
            </a:r>
          </a:p>
          <a:p>
            <a:endParaRPr lang="en-US" dirty="0"/>
          </a:p>
        </p:txBody>
      </p:sp>
    </p:spTree>
    <p:extLst>
      <p:ext uri="{BB962C8B-B14F-4D97-AF65-F5344CB8AC3E}">
        <p14:creationId xmlns:p14="http://schemas.microsoft.com/office/powerpoint/2010/main" val="37587528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08BF1-6056-4DE0-B665-F6CBEA62FD34}"/>
              </a:ext>
            </a:extLst>
          </p:cNvPr>
          <p:cNvSpPr>
            <a:spLocks noGrp="1"/>
          </p:cNvSpPr>
          <p:nvPr>
            <p:ph type="title"/>
          </p:nvPr>
        </p:nvSpPr>
        <p:spPr/>
        <p:txBody>
          <a:bodyPr/>
          <a:lstStyle/>
          <a:p>
            <a:pPr algn="ctr"/>
            <a:r>
              <a:rPr lang="en-US" b="1" dirty="0">
                <a:solidFill>
                  <a:schemeClr val="bg1"/>
                </a:solidFill>
              </a:rPr>
              <a:t>Life</a:t>
            </a:r>
          </a:p>
        </p:txBody>
      </p:sp>
      <p:sp>
        <p:nvSpPr>
          <p:cNvPr id="5" name="Content Placeholder 4">
            <a:extLst>
              <a:ext uri="{FF2B5EF4-FFF2-40B4-BE49-F238E27FC236}">
                <a16:creationId xmlns:a16="http://schemas.microsoft.com/office/drawing/2014/main" id="{B6237533-237E-41D7-AD6C-EB9E871968CD}"/>
              </a:ext>
            </a:extLst>
          </p:cNvPr>
          <p:cNvSpPr>
            <a:spLocks noGrp="1"/>
          </p:cNvSpPr>
          <p:nvPr>
            <p:ph idx="1"/>
          </p:nvPr>
        </p:nvSpPr>
        <p:spPr/>
        <p:txBody>
          <a:bodyPr>
            <a:normAutofit fontScale="92500" lnSpcReduction="20000"/>
          </a:bodyPr>
          <a:lstStyle/>
          <a:p>
            <a:r>
              <a:rPr lang="en-US" dirty="0"/>
              <a:t>It is normal and natural for people to want the safety of shelter, food, water, and a healthy body free from pain and illness.</a:t>
            </a:r>
          </a:p>
          <a:p>
            <a:r>
              <a:rPr lang="en-US" dirty="0"/>
              <a:t>Treatment target areas:</a:t>
            </a:r>
          </a:p>
          <a:p>
            <a:pPr lvl="1">
              <a:buFont typeface="Courier New" panose="02070309020205020404" pitchFamily="49" charset="0"/>
              <a:buChar char="o"/>
            </a:pPr>
            <a:r>
              <a:rPr lang="en-US" dirty="0">
                <a:solidFill>
                  <a:srgbClr val="000000"/>
                </a:solidFill>
              </a:rPr>
              <a:t>Self-protection due to stigma, intolerance, etc.</a:t>
            </a:r>
          </a:p>
          <a:p>
            <a:pPr lvl="1">
              <a:buFont typeface="Courier New" panose="02070309020205020404" pitchFamily="49" charset="0"/>
              <a:buChar char="o"/>
            </a:pPr>
            <a:r>
              <a:rPr lang="en-US" dirty="0">
                <a:solidFill>
                  <a:srgbClr val="000000"/>
                </a:solidFill>
              </a:rPr>
              <a:t>Minimize vulnerability to life-threatening situations:</a:t>
            </a:r>
          </a:p>
          <a:p>
            <a:pPr lvl="2">
              <a:buFont typeface="Wingdings" panose="05000000000000000000" pitchFamily="2" charset="2"/>
              <a:buChar char="§"/>
            </a:pPr>
            <a:r>
              <a:rPr lang="en-US" dirty="0">
                <a:solidFill>
                  <a:srgbClr val="000000"/>
                </a:solidFill>
              </a:rPr>
              <a:t>Physical/sexual assault</a:t>
            </a:r>
          </a:p>
          <a:p>
            <a:pPr lvl="2">
              <a:buFont typeface="Wingdings" panose="05000000000000000000" pitchFamily="2" charset="2"/>
              <a:buChar char="§"/>
            </a:pPr>
            <a:r>
              <a:rPr lang="en-US" dirty="0">
                <a:solidFill>
                  <a:srgbClr val="000000"/>
                </a:solidFill>
              </a:rPr>
              <a:t>HIV</a:t>
            </a:r>
          </a:p>
          <a:p>
            <a:pPr lvl="2">
              <a:buFont typeface="Wingdings" panose="05000000000000000000" pitchFamily="2" charset="2"/>
              <a:buChar char="§"/>
            </a:pPr>
            <a:r>
              <a:rPr lang="en-US" dirty="0">
                <a:solidFill>
                  <a:srgbClr val="000000"/>
                </a:solidFill>
              </a:rPr>
              <a:t>Substance misuse/dependence</a:t>
            </a:r>
          </a:p>
          <a:p>
            <a:pPr lvl="2">
              <a:buFont typeface="Wingdings" panose="05000000000000000000" pitchFamily="2" charset="2"/>
              <a:buChar char="§"/>
            </a:pPr>
            <a:r>
              <a:rPr lang="en-US" dirty="0">
                <a:solidFill>
                  <a:srgbClr val="000000"/>
                </a:solidFill>
              </a:rPr>
              <a:t>Mental health concerns</a:t>
            </a:r>
          </a:p>
          <a:p>
            <a:pPr lvl="1">
              <a:buFont typeface="Courier New" panose="02070309020205020404" pitchFamily="49" charset="0"/>
              <a:buChar char="o"/>
            </a:pPr>
            <a:r>
              <a:rPr lang="en-US" dirty="0"/>
              <a:t>Possible Connection to Risk:</a:t>
            </a:r>
          </a:p>
          <a:p>
            <a:pPr marL="1143000" lvl="3">
              <a:buFont typeface="Wingdings" panose="05000000000000000000" pitchFamily="2" charset="2"/>
              <a:buChar char="§"/>
            </a:pPr>
            <a:r>
              <a:rPr lang="en-US" sz="1400" dirty="0"/>
              <a:t>Use of criminal activity to satisfy this good</a:t>
            </a:r>
          </a:p>
        </p:txBody>
      </p:sp>
    </p:spTree>
    <p:extLst>
      <p:ext uri="{BB962C8B-B14F-4D97-AF65-F5344CB8AC3E}">
        <p14:creationId xmlns:p14="http://schemas.microsoft.com/office/powerpoint/2010/main" val="356693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4F8C-DAD8-4B0F-8BC1-B222FA18DE79}"/>
              </a:ext>
            </a:extLst>
          </p:cNvPr>
          <p:cNvSpPr>
            <a:spLocks noGrp="1"/>
          </p:cNvSpPr>
          <p:nvPr>
            <p:ph type="title"/>
          </p:nvPr>
        </p:nvSpPr>
        <p:spPr>
          <a:xfrm>
            <a:off x="1174618" y="934339"/>
            <a:ext cx="8761413" cy="706964"/>
          </a:xfrm>
        </p:spPr>
        <p:txBody>
          <a:bodyPr/>
          <a:lstStyle/>
          <a:p>
            <a:pPr algn="ctr"/>
            <a:r>
              <a:rPr lang="en-US" b="1" dirty="0"/>
              <a:t>Terms</a:t>
            </a:r>
            <a:r>
              <a:rPr lang="en-US" dirty="0"/>
              <a:t>	</a:t>
            </a:r>
          </a:p>
        </p:txBody>
      </p:sp>
      <p:sp>
        <p:nvSpPr>
          <p:cNvPr id="3" name="Content Placeholder 2">
            <a:extLst>
              <a:ext uri="{FF2B5EF4-FFF2-40B4-BE49-F238E27FC236}">
                <a16:creationId xmlns:a16="http://schemas.microsoft.com/office/drawing/2014/main" id="{4EC5BD2E-83D8-44C4-A133-53C8801C121C}"/>
              </a:ext>
            </a:extLst>
          </p:cNvPr>
          <p:cNvSpPr>
            <a:spLocks noGrp="1"/>
          </p:cNvSpPr>
          <p:nvPr>
            <p:ph idx="1"/>
          </p:nvPr>
        </p:nvSpPr>
        <p:spPr>
          <a:xfrm>
            <a:off x="753642" y="2672510"/>
            <a:ext cx="10515600" cy="4351338"/>
          </a:xfrm>
        </p:spPr>
        <p:txBody>
          <a:bodyPr>
            <a:normAutofit lnSpcReduction="10000"/>
          </a:bodyPr>
          <a:lstStyle/>
          <a:p>
            <a:r>
              <a:rPr lang="en-US" b="1" dirty="0"/>
              <a:t>Cisgender</a:t>
            </a:r>
            <a:r>
              <a:rPr lang="en-US" dirty="0"/>
              <a:t>: A person whose gender identity matches with the sex they were assigned at birth</a:t>
            </a:r>
          </a:p>
          <a:p>
            <a:r>
              <a:rPr lang="en-US" b="1" dirty="0"/>
              <a:t>Gender affirming hormone treatment – GAHT).   </a:t>
            </a:r>
            <a:r>
              <a:rPr lang="en-US" dirty="0"/>
              <a:t>I prefer this term over the more commonly used ‘Hormone Replacement Therapy’</a:t>
            </a:r>
          </a:p>
          <a:p>
            <a:r>
              <a:rPr lang="en-US" b="1" dirty="0"/>
              <a:t>Gender fluid</a:t>
            </a:r>
            <a:r>
              <a:rPr lang="en-US" dirty="0"/>
              <a:t>: Refers to an identity under the nonbinary and transgender umbrellas. Genderfluid individuals have different gender identities at different times. A genderfluid individual’s gender identity could be multiple genders at once, and then switch to none at all, or move between single gender identities. For some genderfluid people, these changes happen as often as several times a day, and for others, monthly, or less often.</a:t>
            </a:r>
          </a:p>
          <a:p>
            <a:r>
              <a:rPr lang="en-US" b="1" dirty="0"/>
              <a:t>Gender nonconforming (GNC) or Genderqueer</a:t>
            </a:r>
            <a:r>
              <a:rPr lang="en-US" dirty="0"/>
              <a:t>: Terms for people whose gender identity and/or expression is different from societal expectations related to gender.</a:t>
            </a:r>
          </a:p>
          <a:p>
            <a:r>
              <a:rPr lang="en-US" b="1" dirty="0"/>
              <a:t>Nonbinary</a:t>
            </a:r>
            <a:r>
              <a:rPr lang="en-US" dirty="0"/>
              <a:t> (NB): A term used by people who identify as neither entirely male nor entirely female. This can include people who are agender, bigender, genderfluid, gender nonconforming, and genderqueer, among others. Some nonbinary people identify as transgender, while others do not.</a:t>
            </a:r>
          </a:p>
          <a:p>
            <a:endParaRPr lang="en-US" dirty="0"/>
          </a:p>
        </p:txBody>
      </p:sp>
    </p:spTree>
    <p:extLst>
      <p:ext uri="{BB962C8B-B14F-4D97-AF65-F5344CB8AC3E}">
        <p14:creationId xmlns:p14="http://schemas.microsoft.com/office/powerpoint/2010/main" val="36086173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35EE57-B35A-4B29-B54B-3DC4DF98D206}"/>
              </a:ext>
            </a:extLst>
          </p:cNvPr>
          <p:cNvSpPr>
            <a:spLocks noGrp="1"/>
          </p:cNvSpPr>
          <p:nvPr>
            <p:ph type="title"/>
          </p:nvPr>
        </p:nvSpPr>
        <p:spPr/>
        <p:txBody>
          <a:bodyPr/>
          <a:lstStyle/>
          <a:p>
            <a:pPr algn="ctr"/>
            <a:r>
              <a:rPr lang="en-US" b="1" dirty="0"/>
              <a:t>Knowledge</a:t>
            </a:r>
          </a:p>
        </p:txBody>
      </p:sp>
      <p:sp>
        <p:nvSpPr>
          <p:cNvPr id="3" name="Content Placeholder 2">
            <a:extLst>
              <a:ext uri="{FF2B5EF4-FFF2-40B4-BE49-F238E27FC236}">
                <a16:creationId xmlns:a16="http://schemas.microsoft.com/office/drawing/2014/main" id="{67FFFD00-F61B-45FC-AA9B-D7FB708FA85C}"/>
              </a:ext>
            </a:extLst>
          </p:cNvPr>
          <p:cNvSpPr>
            <a:spLocks noGrp="1"/>
          </p:cNvSpPr>
          <p:nvPr>
            <p:ph idx="1"/>
          </p:nvPr>
        </p:nvSpPr>
        <p:spPr/>
        <p:txBody>
          <a:bodyPr>
            <a:normAutofit lnSpcReduction="10000"/>
          </a:bodyPr>
          <a:lstStyle/>
          <a:p>
            <a:r>
              <a:rPr lang="en-US" dirty="0"/>
              <a:t>It is normal and natural for people to be curious and to want to understand themselves, their natural environments, and other people.</a:t>
            </a:r>
          </a:p>
          <a:p>
            <a:r>
              <a:rPr lang="en-US" dirty="0"/>
              <a:t>KNOWLEDGE satisfies this desire and includes gathering information in the form of facts, theories, and ideas so that better understanding is achieved.</a:t>
            </a:r>
          </a:p>
          <a:p>
            <a:r>
              <a:rPr lang="en-US" dirty="0"/>
              <a:t>Treatment target areas:</a:t>
            </a:r>
          </a:p>
          <a:p>
            <a:pPr lvl="1">
              <a:buFont typeface="Courier New" panose="02070309020205020404" pitchFamily="49" charset="0"/>
              <a:buChar char="o"/>
            </a:pPr>
            <a:r>
              <a:rPr lang="en-US" dirty="0"/>
              <a:t>Understanding of GD treatment and support options, trans identity issues, etc.</a:t>
            </a:r>
          </a:p>
          <a:p>
            <a:pPr lvl="1">
              <a:buFont typeface="Courier New" panose="02070309020205020404" pitchFamily="49" charset="0"/>
              <a:buChar char="o"/>
            </a:pPr>
            <a:r>
              <a:rPr lang="en-US" dirty="0"/>
              <a:t>Understanding of self and behavior</a:t>
            </a:r>
          </a:p>
          <a:p>
            <a:pPr lvl="1">
              <a:buFont typeface="Courier New" panose="02070309020205020404" pitchFamily="49" charset="0"/>
              <a:buChar char="o"/>
            </a:pPr>
            <a:r>
              <a:rPr lang="en-US" dirty="0"/>
              <a:t>Understanding of other’s experiences</a:t>
            </a:r>
          </a:p>
          <a:p>
            <a:pPr lvl="1">
              <a:buFont typeface="Courier New" panose="02070309020205020404" pitchFamily="49" charset="0"/>
              <a:buChar char="o"/>
            </a:pPr>
            <a:r>
              <a:rPr lang="en-US" dirty="0"/>
              <a:t>Possible Connection to Risk:</a:t>
            </a:r>
          </a:p>
          <a:p>
            <a:pPr marL="1143000" lvl="3">
              <a:buFont typeface="Wingdings" panose="05000000000000000000" pitchFamily="2" charset="2"/>
              <a:buChar char="§"/>
            </a:pPr>
            <a:r>
              <a:rPr lang="en-US" dirty="0"/>
              <a:t>Understanding of how identity concerns may relate to offense patterns and how not to reoffend</a:t>
            </a:r>
          </a:p>
          <a:p>
            <a:endParaRPr lang="en-US" dirty="0"/>
          </a:p>
        </p:txBody>
      </p:sp>
    </p:spTree>
    <p:extLst>
      <p:ext uri="{BB962C8B-B14F-4D97-AF65-F5344CB8AC3E}">
        <p14:creationId xmlns:p14="http://schemas.microsoft.com/office/powerpoint/2010/main" val="3782233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D7593-FC6B-4931-8656-F5C667D4BC33}"/>
              </a:ext>
            </a:extLst>
          </p:cNvPr>
          <p:cNvSpPr>
            <a:spLocks noGrp="1"/>
          </p:cNvSpPr>
          <p:nvPr>
            <p:ph type="title"/>
          </p:nvPr>
        </p:nvSpPr>
        <p:spPr/>
        <p:txBody>
          <a:bodyPr/>
          <a:lstStyle/>
          <a:p>
            <a:pPr algn="ctr"/>
            <a:r>
              <a:rPr lang="en-US" b="1" dirty="0">
                <a:solidFill>
                  <a:schemeClr val="bg1"/>
                </a:solidFill>
              </a:rPr>
              <a:t>Agency</a:t>
            </a:r>
            <a:br>
              <a:rPr lang="en-US" dirty="0">
                <a:solidFill>
                  <a:srgbClr val="000000"/>
                </a:solidFill>
              </a:rPr>
            </a:br>
            <a:endParaRPr lang="en-US" dirty="0"/>
          </a:p>
        </p:txBody>
      </p:sp>
      <p:sp>
        <p:nvSpPr>
          <p:cNvPr id="3" name="Content Placeholder 2">
            <a:extLst>
              <a:ext uri="{FF2B5EF4-FFF2-40B4-BE49-F238E27FC236}">
                <a16:creationId xmlns:a16="http://schemas.microsoft.com/office/drawing/2014/main" id="{68B8A029-D86C-4DDF-806F-00D555D8D3E3}"/>
              </a:ext>
            </a:extLst>
          </p:cNvPr>
          <p:cNvSpPr>
            <a:spLocks noGrp="1"/>
          </p:cNvSpPr>
          <p:nvPr>
            <p:ph idx="1"/>
          </p:nvPr>
        </p:nvSpPr>
        <p:spPr>
          <a:xfrm>
            <a:off x="1154954" y="2411730"/>
            <a:ext cx="8825659" cy="4446270"/>
          </a:xfrm>
        </p:spPr>
        <p:txBody>
          <a:bodyPr>
            <a:normAutofit/>
          </a:bodyPr>
          <a:lstStyle/>
          <a:p>
            <a:r>
              <a:rPr lang="en-US" dirty="0">
                <a:solidFill>
                  <a:srgbClr val="000000"/>
                </a:solidFill>
              </a:rPr>
              <a:t>Personal Choice and Independence, autonomy	</a:t>
            </a:r>
          </a:p>
          <a:p>
            <a:r>
              <a:rPr lang="en-US" dirty="0"/>
              <a:t>The primary good of autonomy satisfies the desire for independence as we pursue the things that we value in the ways that we choose.</a:t>
            </a:r>
          </a:p>
          <a:p>
            <a:r>
              <a:rPr lang="en-US" dirty="0"/>
              <a:t>Treatment target areas/Possible Connection to Risk:</a:t>
            </a:r>
          </a:p>
          <a:p>
            <a:pPr lvl="1">
              <a:buFont typeface="Courier New" panose="02070309020205020404" pitchFamily="49" charset="0"/>
              <a:buChar char="o"/>
            </a:pPr>
            <a:r>
              <a:rPr lang="en-US" dirty="0"/>
              <a:t>Informed decisions about trans living</a:t>
            </a:r>
          </a:p>
          <a:p>
            <a:pPr lvl="1">
              <a:buFont typeface="Courier New" panose="02070309020205020404" pitchFamily="49" charset="0"/>
              <a:buChar char="o"/>
            </a:pPr>
            <a:r>
              <a:rPr lang="en-US" dirty="0"/>
              <a:t>Self-sufficiency and independence</a:t>
            </a:r>
          </a:p>
          <a:p>
            <a:pPr lvl="1">
              <a:buFont typeface="Courier New" panose="02070309020205020404" pitchFamily="49" charset="0"/>
              <a:buChar char="o"/>
            </a:pPr>
            <a:r>
              <a:rPr lang="en-US" dirty="0"/>
              <a:t>Value-consistent living and independent decision making</a:t>
            </a:r>
          </a:p>
          <a:p>
            <a:pPr lvl="1">
              <a:buFont typeface="Courier New" panose="02070309020205020404" pitchFamily="49" charset="0"/>
              <a:buChar char="o"/>
            </a:pPr>
            <a:r>
              <a:rPr lang="en-US" dirty="0"/>
              <a:t>Control over self and life events</a:t>
            </a:r>
          </a:p>
          <a:p>
            <a:pPr marL="1143000" lvl="3">
              <a:buFont typeface="Wingdings" panose="05000000000000000000" pitchFamily="2" charset="2"/>
              <a:buChar char="§"/>
            </a:pPr>
            <a:r>
              <a:rPr lang="en-US" sz="1600" dirty="0"/>
              <a:t>Areas of over-compensation here – offense motives of revenge, domination, perceived lack of respect from others</a:t>
            </a:r>
          </a:p>
          <a:p>
            <a:pPr marL="1143000" lvl="3">
              <a:buFont typeface="Wingdings" panose="05000000000000000000" pitchFamily="2" charset="2"/>
              <a:buChar char="§"/>
              <a:tabLst>
                <a:tab pos="914400" algn="l"/>
              </a:tabLst>
            </a:pPr>
            <a:r>
              <a:rPr lang="en-US" sz="1600" dirty="0"/>
              <a:t>Under compensation – offense motives related to lack of self-sufficiency, passivity, need for personal control of others</a:t>
            </a:r>
          </a:p>
        </p:txBody>
      </p:sp>
    </p:spTree>
    <p:extLst>
      <p:ext uri="{BB962C8B-B14F-4D97-AF65-F5344CB8AC3E}">
        <p14:creationId xmlns:p14="http://schemas.microsoft.com/office/powerpoint/2010/main" val="9016774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F5C4-C7C8-4C1A-8475-4CD7146B51AC}"/>
              </a:ext>
            </a:extLst>
          </p:cNvPr>
          <p:cNvSpPr>
            <a:spLocks noGrp="1"/>
          </p:cNvSpPr>
          <p:nvPr>
            <p:ph type="title"/>
          </p:nvPr>
        </p:nvSpPr>
        <p:spPr/>
        <p:txBody>
          <a:bodyPr/>
          <a:lstStyle/>
          <a:p>
            <a:pPr algn="ctr"/>
            <a:r>
              <a:rPr lang="en-US" b="1" dirty="0"/>
              <a:t>Complications………..</a:t>
            </a:r>
          </a:p>
        </p:txBody>
      </p:sp>
      <p:sp>
        <p:nvSpPr>
          <p:cNvPr id="3" name="Content Placeholder 2">
            <a:extLst>
              <a:ext uri="{FF2B5EF4-FFF2-40B4-BE49-F238E27FC236}">
                <a16:creationId xmlns:a16="http://schemas.microsoft.com/office/drawing/2014/main" id="{F292EE49-2B04-4EAA-BB4B-423EA9063B6E}"/>
              </a:ext>
            </a:extLst>
          </p:cNvPr>
          <p:cNvSpPr>
            <a:spLocks noGrp="1"/>
          </p:cNvSpPr>
          <p:nvPr>
            <p:ph idx="1"/>
          </p:nvPr>
        </p:nvSpPr>
        <p:spPr/>
        <p:txBody>
          <a:bodyPr/>
          <a:lstStyle/>
          <a:p>
            <a:r>
              <a:rPr lang="en-US" dirty="0"/>
              <a:t>Malingering GD for legal purposes, system manipulation, avoid responsibility for treatment, etc.</a:t>
            </a:r>
          </a:p>
          <a:p>
            <a:r>
              <a:rPr lang="en-US" dirty="0"/>
              <a:t>Complex co-morbidity issues – personality disorder, paraphilias, trauma histories, multiple identity issues, etc.</a:t>
            </a:r>
          </a:p>
          <a:p>
            <a:r>
              <a:rPr lang="en-US" dirty="0"/>
              <a:t>Sexual attraction, sexual preference, deviant sexual arousal, and how these interact.</a:t>
            </a:r>
          </a:p>
          <a:p>
            <a:r>
              <a:rPr lang="en-US" dirty="0"/>
              <a:t>Systemic bias</a:t>
            </a:r>
          </a:p>
          <a:p>
            <a:r>
              <a:rPr lang="en-US" dirty="0"/>
              <a:t>Safety and security concerns for trans and other residents/inmates, etc.</a:t>
            </a:r>
          </a:p>
          <a:p>
            <a:r>
              <a:rPr lang="en-US" dirty="0"/>
              <a:t>Many, many more.</a:t>
            </a:r>
          </a:p>
          <a:p>
            <a:endParaRPr lang="en-US" dirty="0"/>
          </a:p>
        </p:txBody>
      </p:sp>
    </p:spTree>
    <p:extLst>
      <p:ext uri="{BB962C8B-B14F-4D97-AF65-F5344CB8AC3E}">
        <p14:creationId xmlns:p14="http://schemas.microsoft.com/office/powerpoint/2010/main" val="27042967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763D-9C08-4720-9AB4-2DD416E0D831}"/>
              </a:ext>
            </a:extLst>
          </p:cNvPr>
          <p:cNvSpPr>
            <a:spLocks noGrp="1"/>
          </p:cNvSpPr>
          <p:nvPr>
            <p:ph type="title"/>
          </p:nvPr>
        </p:nvSpPr>
        <p:spPr/>
        <p:txBody>
          <a:bodyPr/>
          <a:lstStyle/>
          <a:p>
            <a:pPr algn="ctr"/>
            <a:r>
              <a:rPr lang="en-US" b="1" dirty="0"/>
              <a:t>Further research</a:t>
            </a:r>
          </a:p>
        </p:txBody>
      </p:sp>
      <p:sp>
        <p:nvSpPr>
          <p:cNvPr id="3" name="Content Placeholder 2">
            <a:extLst>
              <a:ext uri="{FF2B5EF4-FFF2-40B4-BE49-F238E27FC236}">
                <a16:creationId xmlns:a16="http://schemas.microsoft.com/office/drawing/2014/main" id="{658B2D37-57A2-48A7-8B13-4CA3EA9574F8}"/>
              </a:ext>
            </a:extLst>
          </p:cNvPr>
          <p:cNvSpPr>
            <a:spLocks noGrp="1"/>
          </p:cNvSpPr>
          <p:nvPr>
            <p:ph idx="1"/>
          </p:nvPr>
        </p:nvSpPr>
        <p:spPr/>
        <p:txBody>
          <a:bodyPr/>
          <a:lstStyle/>
          <a:p>
            <a:r>
              <a:rPr lang="en-US" dirty="0"/>
              <a:t>Better understanding of relationship between trans/GD and risk for reoffending.  Are there patterns, or is it all idiosyncratic? Qualitative study?</a:t>
            </a:r>
          </a:p>
          <a:p>
            <a:r>
              <a:rPr lang="en-US" dirty="0"/>
              <a:t>Recidivism research/treatment effectiveness studies with trans people who sexually harm</a:t>
            </a:r>
          </a:p>
          <a:p>
            <a:r>
              <a:rPr lang="en-US" dirty="0"/>
              <a:t>Pending study; How do Trans people who sexually harm differ from cisgender people who harm?</a:t>
            </a:r>
          </a:p>
          <a:p>
            <a:r>
              <a:rPr lang="en-US" dirty="0"/>
              <a:t>Other ideas?</a:t>
            </a:r>
          </a:p>
          <a:p>
            <a:endParaRPr lang="en-US" dirty="0"/>
          </a:p>
        </p:txBody>
      </p:sp>
    </p:spTree>
    <p:extLst>
      <p:ext uri="{BB962C8B-B14F-4D97-AF65-F5344CB8AC3E}">
        <p14:creationId xmlns:p14="http://schemas.microsoft.com/office/powerpoint/2010/main" val="4287948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96E09-6DCE-4DFC-9F1B-39C5D9C03A14}"/>
              </a:ext>
            </a:extLst>
          </p:cNvPr>
          <p:cNvSpPr>
            <a:spLocks noGrp="1"/>
          </p:cNvSpPr>
          <p:nvPr>
            <p:ph type="title"/>
          </p:nvPr>
        </p:nvSpPr>
        <p:spPr/>
        <p:txBody>
          <a:bodyPr/>
          <a:lstStyle/>
          <a:p>
            <a:pPr algn="ctr"/>
            <a:r>
              <a:rPr lang="en-US" b="1" dirty="0"/>
              <a:t>Terms</a:t>
            </a:r>
            <a:r>
              <a:rPr lang="en-US" dirty="0"/>
              <a:t>	</a:t>
            </a:r>
          </a:p>
        </p:txBody>
      </p:sp>
      <p:sp>
        <p:nvSpPr>
          <p:cNvPr id="3" name="Content Placeholder 2">
            <a:extLst>
              <a:ext uri="{FF2B5EF4-FFF2-40B4-BE49-F238E27FC236}">
                <a16:creationId xmlns:a16="http://schemas.microsoft.com/office/drawing/2014/main" id="{021BA67A-DE3A-4132-ACA5-A4DC3C9EF47A}"/>
              </a:ext>
            </a:extLst>
          </p:cNvPr>
          <p:cNvSpPr>
            <a:spLocks noGrp="1"/>
          </p:cNvSpPr>
          <p:nvPr>
            <p:ph idx="1"/>
          </p:nvPr>
        </p:nvSpPr>
        <p:spPr/>
        <p:txBody>
          <a:bodyPr/>
          <a:lstStyle/>
          <a:p>
            <a:r>
              <a:rPr lang="en-US" b="1" dirty="0"/>
              <a:t>TGNC – </a:t>
            </a:r>
            <a:r>
              <a:rPr lang="en-US" dirty="0"/>
              <a:t>acronym for transgender/gender nonconforming </a:t>
            </a:r>
            <a:endParaRPr lang="en-US" b="1" dirty="0"/>
          </a:p>
          <a:p>
            <a:r>
              <a:rPr lang="en-US" b="1" dirty="0"/>
              <a:t>Transgender female</a:t>
            </a:r>
            <a:r>
              <a:rPr lang="en-US" dirty="0"/>
              <a:t>- a person born biologically male who identifies as, and sees herself as, a female. </a:t>
            </a:r>
          </a:p>
          <a:p>
            <a:r>
              <a:rPr lang="en-US" b="1" dirty="0"/>
              <a:t>Transgender male</a:t>
            </a:r>
            <a:r>
              <a:rPr lang="en-US" dirty="0"/>
              <a:t>- a person born biologically female who identifies as, and sees himself as, a male.</a:t>
            </a:r>
          </a:p>
          <a:p>
            <a:r>
              <a:rPr lang="en-US" b="1" dirty="0"/>
              <a:t>Two-Spirit</a:t>
            </a:r>
            <a:r>
              <a:rPr lang="en-US" dirty="0"/>
              <a:t>: Contemporary umbrella term that refers to the historical and current First Nations people whose individual spirits were a blend of female and male spirits. This term has been reclaimed by Native American LGBTQ communities in order to honor their heritage and provide an alternative to the Western labels of gay, lesbian, or transgender.</a:t>
            </a:r>
          </a:p>
          <a:p>
            <a:endParaRPr lang="en-US" dirty="0"/>
          </a:p>
        </p:txBody>
      </p:sp>
    </p:spTree>
    <p:extLst>
      <p:ext uri="{BB962C8B-B14F-4D97-AF65-F5344CB8AC3E}">
        <p14:creationId xmlns:p14="http://schemas.microsoft.com/office/powerpoint/2010/main" val="26673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85F279D6-ED25-4D3F-9479-8ABB21867D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38D0B1B4-C487-47EF-B7D0-421066454C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275" y="643466"/>
            <a:ext cx="1970939" cy="5571067"/>
          </a:xfrm>
          <a:custGeom>
            <a:avLst/>
            <a:gdLst>
              <a:gd name="connsiteX0" fmla="*/ 0 w 1970939"/>
              <a:gd name="connsiteY0" fmla="*/ 0 h 5571067"/>
              <a:gd name="connsiteX1" fmla="*/ 1774861 w 1970939"/>
              <a:gd name="connsiteY1" fmla="*/ 0 h 5571067"/>
              <a:gd name="connsiteX2" fmla="*/ 1780256 w 1970939"/>
              <a:gd name="connsiteY2" fmla="*/ 32931 h 5571067"/>
              <a:gd name="connsiteX3" fmla="*/ 1802197 w 1970939"/>
              <a:gd name="connsiteY3" fmla="*/ 170349 h 5571067"/>
              <a:gd name="connsiteX4" fmla="*/ 1820981 w 1970939"/>
              <a:gd name="connsiteY4" fmla="*/ 308372 h 5571067"/>
              <a:gd name="connsiteX5" fmla="*/ 1839923 w 1970939"/>
              <a:gd name="connsiteY5" fmla="*/ 445791 h 5571067"/>
              <a:gd name="connsiteX6" fmla="*/ 1857602 w 1970939"/>
              <a:gd name="connsiteY6" fmla="*/ 583814 h 5571067"/>
              <a:gd name="connsiteX7" fmla="*/ 1872756 w 1970939"/>
              <a:gd name="connsiteY7" fmla="*/ 720022 h 5571067"/>
              <a:gd name="connsiteX8" fmla="*/ 1887120 w 1970939"/>
              <a:gd name="connsiteY8" fmla="*/ 858046 h 5571067"/>
              <a:gd name="connsiteX9" fmla="*/ 1900223 w 1970939"/>
              <a:gd name="connsiteY9" fmla="*/ 995464 h 5571067"/>
              <a:gd name="connsiteX10" fmla="*/ 1911588 w 1970939"/>
              <a:gd name="connsiteY10" fmla="*/ 1130461 h 5571067"/>
              <a:gd name="connsiteX11" fmla="*/ 1922953 w 1970939"/>
              <a:gd name="connsiteY11" fmla="*/ 1267274 h 5571067"/>
              <a:gd name="connsiteX12" fmla="*/ 1932424 w 1970939"/>
              <a:gd name="connsiteY12" fmla="*/ 1402271 h 5571067"/>
              <a:gd name="connsiteX13" fmla="*/ 1939842 w 1970939"/>
              <a:gd name="connsiteY13" fmla="*/ 1537267 h 5571067"/>
              <a:gd name="connsiteX14" fmla="*/ 1947577 w 1970939"/>
              <a:gd name="connsiteY14" fmla="*/ 1671659 h 5571067"/>
              <a:gd name="connsiteX15" fmla="*/ 1954049 w 1970939"/>
              <a:gd name="connsiteY15" fmla="*/ 1804840 h 5571067"/>
              <a:gd name="connsiteX16" fmla="*/ 1958627 w 1970939"/>
              <a:gd name="connsiteY16" fmla="*/ 1936810 h 5571067"/>
              <a:gd name="connsiteX17" fmla="*/ 1962573 w 1970939"/>
              <a:gd name="connsiteY17" fmla="*/ 2068780 h 5571067"/>
              <a:gd name="connsiteX18" fmla="*/ 1966361 w 1970939"/>
              <a:gd name="connsiteY18" fmla="*/ 2199539 h 5571067"/>
              <a:gd name="connsiteX19" fmla="*/ 1968098 w 1970939"/>
              <a:gd name="connsiteY19" fmla="*/ 2328482 h 5571067"/>
              <a:gd name="connsiteX20" fmla="*/ 1969992 w 1970939"/>
              <a:gd name="connsiteY20" fmla="*/ 2457425 h 5571067"/>
              <a:gd name="connsiteX21" fmla="*/ 1970939 w 1970939"/>
              <a:gd name="connsiteY21" fmla="*/ 2584552 h 5571067"/>
              <a:gd name="connsiteX22" fmla="*/ 1969992 w 1970939"/>
              <a:gd name="connsiteY22" fmla="*/ 2710469 h 5571067"/>
              <a:gd name="connsiteX23" fmla="*/ 1969992 w 1970939"/>
              <a:gd name="connsiteY23" fmla="*/ 2835174 h 5571067"/>
              <a:gd name="connsiteX24" fmla="*/ 1968098 w 1970939"/>
              <a:gd name="connsiteY24" fmla="*/ 2958669 h 5571067"/>
              <a:gd name="connsiteX25" fmla="*/ 1965256 w 1970939"/>
              <a:gd name="connsiteY25" fmla="*/ 3079742 h 5571067"/>
              <a:gd name="connsiteX26" fmla="*/ 1962573 w 1970939"/>
              <a:gd name="connsiteY26" fmla="*/ 3199605 h 5571067"/>
              <a:gd name="connsiteX27" fmla="*/ 1959574 w 1970939"/>
              <a:gd name="connsiteY27" fmla="*/ 3317046 h 5571067"/>
              <a:gd name="connsiteX28" fmla="*/ 1954996 w 1970939"/>
              <a:gd name="connsiteY28" fmla="*/ 3433882 h 5571067"/>
              <a:gd name="connsiteX29" fmla="*/ 1950103 w 1970939"/>
              <a:gd name="connsiteY29" fmla="*/ 3548902 h 5571067"/>
              <a:gd name="connsiteX30" fmla="*/ 1945683 w 1970939"/>
              <a:gd name="connsiteY30" fmla="*/ 3661500 h 5571067"/>
              <a:gd name="connsiteX31" fmla="*/ 1933213 w 1970939"/>
              <a:gd name="connsiteY31" fmla="*/ 3881248 h 5571067"/>
              <a:gd name="connsiteX32" fmla="*/ 1919953 w 1970939"/>
              <a:gd name="connsiteY32" fmla="*/ 4091916 h 5571067"/>
              <a:gd name="connsiteX33" fmla="*/ 1906063 w 1970939"/>
              <a:gd name="connsiteY33" fmla="*/ 4294109 h 5571067"/>
              <a:gd name="connsiteX34" fmla="*/ 1890751 w 1970939"/>
              <a:gd name="connsiteY34" fmla="*/ 4485405 h 5571067"/>
              <a:gd name="connsiteX35" fmla="*/ 1874809 w 1970939"/>
              <a:gd name="connsiteY35" fmla="*/ 4668226 h 5571067"/>
              <a:gd name="connsiteX36" fmla="*/ 1857602 w 1970939"/>
              <a:gd name="connsiteY36" fmla="*/ 4837728 h 5571067"/>
              <a:gd name="connsiteX37" fmla="*/ 1840713 w 1970939"/>
              <a:gd name="connsiteY37" fmla="*/ 4996940 h 5571067"/>
              <a:gd name="connsiteX38" fmla="*/ 1823823 w 1970939"/>
              <a:gd name="connsiteY38" fmla="*/ 5143439 h 5571067"/>
              <a:gd name="connsiteX39" fmla="*/ 1807880 w 1970939"/>
              <a:gd name="connsiteY39" fmla="*/ 5277830 h 5571067"/>
              <a:gd name="connsiteX40" fmla="*/ 1792726 w 1970939"/>
              <a:gd name="connsiteY40" fmla="*/ 5397087 h 5571067"/>
              <a:gd name="connsiteX41" fmla="*/ 1778362 w 1970939"/>
              <a:gd name="connsiteY41" fmla="*/ 5504843 h 5571067"/>
              <a:gd name="connsiteX42" fmla="*/ 1769613 w 1970939"/>
              <a:gd name="connsiteY42" fmla="*/ 5571067 h 5571067"/>
              <a:gd name="connsiteX43" fmla="*/ 0 w 1970939"/>
              <a:gd name="connsiteY43" fmla="*/ 5571067 h 5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970939" h="5571067">
                <a:moveTo>
                  <a:pt x="0" y="0"/>
                </a:moveTo>
                <a:lnTo>
                  <a:pt x="1774861" y="0"/>
                </a:lnTo>
                <a:lnTo>
                  <a:pt x="1780256" y="32931"/>
                </a:lnTo>
                <a:lnTo>
                  <a:pt x="1802197" y="170349"/>
                </a:lnTo>
                <a:lnTo>
                  <a:pt x="1820981" y="308372"/>
                </a:lnTo>
                <a:lnTo>
                  <a:pt x="1839923" y="445791"/>
                </a:lnTo>
                <a:lnTo>
                  <a:pt x="1857602" y="583814"/>
                </a:lnTo>
                <a:lnTo>
                  <a:pt x="1872756" y="720022"/>
                </a:lnTo>
                <a:lnTo>
                  <a:pt x="1887120" y="858046"/>
                </a:lnTo>
                <a:lnTo>
                  <a:pt x="1900223" y="995464"/>
                </a:lnTo>
                <a:lnTo>
                  <a:pt x="1911588" y="1130461"/>
                </a:lnTo>
                <a:lnTo>
                  <a:pt x="1922953" y="1267274"/>
                </a:lnTo>
                <a:lnTo>
                  <a:pt x="1932424" y="1402271"/>
                </a:lnTo>
                <a:lnTo>
                  <a:pt x="1939842" y="1537267"/>
                </a:lnTo>
                <a:lnTo>
                  <a:pt x="1947577" y="1671659"/>
                </a:lnTo>
                <a:lnTo>
                  <a:pt x="1954049" y="1804840"/>
                </a:lnTo>
                <a:lnTo>
                  <a:pt x="1958627" y="1936810"/>
                </a:lnTo>
                <a:lnTo>
                  <a:pt x="1962573" y="2068780"/>
                </a:lnTo>
                <a:lnTo>
                  <a:pt x="1966361" y="2199539"/>
                </a:lnTo>
                <a:lnTo>
                  <a:pt x="1968098" y="2328482"/>
                </a:lnTo>
                <a:lnTo>
                  <a:pt x="1969992" y="2457425"/>
                </a:lnTo>
                <a:lnTo>
                  <a:pt x="1970939" y="2584552"/>
                </a:lnTo>
                <a:lnTo>
                  <a:pt x="1969992" y="2710469"/>
                </a:lnTo>
                <a:lnTo>
                  <a:pt x="1969992" y="2835174"/>
                </a:lnTo>
                <a:lnTo>
                  <a:pt x="1968098" y="2958669"/>
                </a:lnTo>
                <a:lnTo>
                  <a:pt x="1965256" y="3079742"/>
                </a:lnTo>
                <a:lnTo>
                  <a:pt x="1962573" y="3199605"/>
                </a:lnTo>
                <a:lnTo>
                  <a:pt x="1959574" y="3317046"/>
                </a:lnTo>
                <a:lnTo>
                  <a:pt x="1954996" y="3433882"/>
                </a:lnTo>
                <a:lnTo>
                  <a:pt x="1950103" y="3548902"/>
                </a:lnTo>
                <a:lnTo>
                  <a:pt x="1945683" y="3661500"/>
                </a:lnTo>
                <a:lnTo>
                  <a:pt x="1933213" y="3881248"/>
                </a:lnTo>
                <a:lnTo>
                  <a:pt x="1919953" y="4091916"/>
                </a:lnTo>
                <a:lnTo>
                  <a:pt x="1906063" y="4294109"/>
                </a:lnTo>
                <a:lnTo>
                  <a:pt x="1890751" y="4485405"/>
                </a:lnTo>
                <a:lnTo>
                  <a:pt x="1874809" y="4668226"/>
                </a:lnTo>
                <a:lnTo>
                  <a:pt x="1857602" y="4837728"/>
                </a:lnTo>
                <a:lnTo>
                  <a:pt x="1840713" y="4996940"/>
                </a:lnTo>
                <a:lnTo>
                  <a:pt x="1823823" y="5143439"/>
                </a:lnTo>
                <a:lnTo>
                  <a:pt x="1807880" y="5277830"/>
                </a:lnTo>
                <a:lnTo>
                  <a:pt x="1792726" y="5397087"/>
                </a:lnTo>
                <a:lnTo>
                  <a:pt x="1778362" y="5504843"/>
                </a:lnTo>
                <a:lnTo>
                  <a:pt x="1769613" y="5571067"/>
                </a:lnTo>
                <a:lnTo>
                  <a:pt x="0" y="5571067"/>
                </a:lnTo>
                <a:close/>
              </a:path>
            </a:pathLst>
          </a:custGeom>
          <a:ln>
            <a:noFill/>
          </a:ln>
        </p:spPr>
        <p:style>
          <a:lnRef idx="2">
            <a:schemeClr val="accent1">
              <a:shade val="50000"/>
            </a:schemeClr>
          </a:lnRef>
          <a:fillRef idx="1002">
            <a:schemeClr val="dk2"/>
          </a:fillRef>
          <a:effectRef idx="0">
            <a:schemeClr val="accent1"/>
          </a:effectRef>
          <a:fontRef idx="minor">
            <a:schemeClr val="lt1"/>
          </a:fontRef>
        </p:style>
        <p:txBody>
          <a:bodyPr wrap="square">
            <a:noAutofit/>
          </a:bodyPr>
          <a:lstStyle/>
          <a:p>
            <a:endParaRPr lang="en-US" dirty="0"/>
          </a:p>
        </p:txBody>
      </p:sp>
      <p:sp>
        <p:nvSpPr>
          <p:cNvPr id="16" name="Freeform: Shape 11">
            <a:extLst>
              <a:ext uri="{FF2B5EF4-FFF2-40B4-BE49-F238E27FC236}">
                <a16:creationId xmlns:a16="http://schemas.microsoft.com/office/drawing/2014/main" id="{0214736A-03B2-4B91-B0AF-B21213F3B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969335" y="1702087"/>
            <a:ext cx="3209207" cy="612850"/>
          </a:xfrm>
          <a:custGeom>
            <a:avLst/>
            <a:gdLst>
              <a:gd name="connsiteX0" fmla="*/ 3195151 w 3209207"/>
              <a:gd name="connsiteY0" fmla="*/ 612847 h 612850"/>
              <a:gd name="connsiteX1" fmla="*/ 3029871 w 3209207"/>
              <a:gd name="connsiteY1" fmla="*/ 611146 h 612850"/>
              <a:gd name="connsiteX2" fmla="*/ 2949639 w 3209207"/>
              <a:gd name="connsiteY2" fmla="*/ 608906 h 612850"/>
              <a:gd name="connsiteX3" fmla="*/ 2978018 w 3209207"/>
              <a:gd name="connsiteY3" fmla="*/ 258115 h 612850"/>
              <a:gd name="connsiteX4" fmla="*/ 2944764 w 3209207"/>
              <a:gd name="connsiteY4" fmla="*/ 260801 h 612850"/>
              <a:gd name="connsiteX5" fmla="*/ 2806036 w 3209207"/>
              <a:gd name="connsiteY5" fmla="*/ 271446 h 612850"/>
              <a:gd name="connsiteX6" fmla="*/ 2666958 w 3209207"/>
              <a:gd name="connsiteY6" fmla="*/ 278917 h 612850"/>
              <a:gd name="connsiteX7" fmla="*/ 2528469 w 3209207"/>
              <a:gd name="connsiteY7" fmla="*/ 286593 h 612850"/>
              <a:gd name="connsiteX8" fmla="*/ 2389479 w 3209207"/>
              <a:gd name="connsiteY8" fmla="*/ 292970 h 612850"/>
              <a:gd name="connsiteX9" fmla="*/ 2252501 w 3209207"/>
              <a:gd name="connsiteY9" fmla="*/ 296993 h 612850"/>
              <a:gd name="connsiteX10" fmla="*/ 2113775 w 3209207"/>
              <a:gd name="connsiteY10" fmla="*/ 300086 h 612850"/>
              <a:gd name="connsiteX11" fmla="*/ 1975755 w 3209207"/>
              <a:gd name="connsiteY11" fmla="*/ 301980 h 612850"/>
              <a:gd name="connsiteX12" fmla="*/ 1840287 w 3209207"/>
              <a:gd name="connsiteY12" fmla="*/ 302348 h 612850"/>
              <a:gd name="connsiteX13" fmla="*/ 1703009 w 3209207"/>
              <a:gd name="connsiteY13" fmla="*/ 302570 h 612850"/>
              <a:gd name="connsiteX14" fmla="*/ 1567693 w 3209207"/>
              <a:gd name="connsiteY14" fmla="*/ 301063 h 612850"/>
              <a:gd name="connsiteX15" fmla="*/ 1432543 w 3209207"/>
              <a:gd name="connsiteY15" fmla="*/ 297523 h 612850"/>
              <a:gd name="connsiteX16" fmla="*/ 1297969 w 3209207"/>
              <a:gd name="connsiteY16" fmla="*/ 294345 h 612850"/>
              <a:gd name="connsiteX17" fmla="*/ 1164703 w 3209207"/>
              <a:gd name="connsiteY17" fmla="*/ 290015 h 612850"/>
              <a:gd name="connsiteX18" fmla="*/ 1032796 w 3209207"/>
              <a:gd name="connsiteY18" fmla="*/ 283907 h 612850"/>
              <a:gd name="connsiteX19" fmla="*/ 900940 w 3209207"/>
              <a:gd name="connsiteY19" fmla="*/ 277172 h 612850"/>
              <a:gd name="connsiteX20" fmla="*/ 770303 w 3209207"/>
              <a:gd name="connsiteY20" fmla="*/ 270380 h 612850"/>
              <a:gd name="connsiteX21" fmla="*/ 641641 w 3209207"/>
              <a:gd name="connsiteY21" fmla="*/ 261702 h 612850"/>
              <a:gd name="connsiteX22" fmla="*/ 512966 w 3209207"/>
              <a:gd name="connsiteY22" fmla="*/ 253180 h 612850"/>
              <a:gd name="connsiteX23" fmla="*/ 386177 w 3209207"/>
              <a:gd name="connsiteY23" fmla="*/ 243867 h 612850"/>
              <a:gd name="connsiteX24" fmla="*/ 260746 w 3209207"/>
              <a:gd name="connsiteY24" fmla="*/ 232775 h 612850"/>
              <a:gd name="connsiteX25" fmla="*/ 136447 w 3209207"/>
              <a:gd name="connsiteY25" fmla="*/ 222719 h 612850"/>
              <a:gd name="connsiteX26" fmla="*/ 13506 w 3209207"/>
              <a:gd name="connsiteY26" fmla="*/ 210885 h 612850"/>
              <a:gd name="connsiteX27" fmla="*/ 0 w 3209207"/>
              <a:gd name="connsiteY27" fmla="*/ 209475 h 612850"/>
              <a:gd name="connsiteX28" fmla="*/ 40844 w 3209207"/>
              <a:gd name="connsiteY28" fmla="*/ 212313 h 612850"/>
              <a:gd name="connsiteX29" fmla="*/ 132211 w 3209207"/>
              <a:gd name="connsiteY29" fmla="*/ 216946 h 612850"/>
              <a:gd name="connsiteX30" fmla="*/ 225585 w 3209207"/>
              <a:gd name="connsiteY30" fmla="*/ 221811 h 612850"/>
              <a:gd name="connsiteX31" fmla="*/ 320298 w 3209207"/>
              <a:gd name="connsiteY31" fmla="*/ 226444 h 612850"/>
              <a:gd name="connsiteX32" fmla="*/ 415680 w 3209207"/>
              <a:gd name="connsiteY32" fmla="*/ 229340 h 612850"/>
              <a:gd name="connsiteX33" fmla="*/ 512735 w 3209207"/>
              <a:gd name="connsiteY33" fmla="*/ 232120 h 612850"/>
              <a:gd name="connsiteX34" fmla="*/ 611464 w 3209207"/>
              <a:gd name="connsiteY34" fmla="*/ 235015 h 612850"/>
              <a:gd name="connsiteX35" fmla="*/ 711532 w 3209207"/>
              <a:gd name="connsiteY35" fmla="*/ 236985 h 612850"/>
              <a:gd name="connsiteX36" fmla="*/ 812604 w 3209207"/>
              <a:gd name="connsiteY36" fmla="*/ 236985 h 612850"/>
              <a:gd name="connsiteX37" fmla="*/ 915014 w 3209207"/>
              <a:gd name="connsiteY37" fmla="*/ 237795 h 612850"/>
              <a:gd name="connsiteX38" fmla="*/ 1018428 w 3209207"/>
              <a:gd name="connsiteY38" fmla="*/ 236985 h 612850"/>
              <a:gd name="connsiteX39" fmla="*/ 1122847 w 3209207"/>
              <a:gd name="connsiteY39" fmla="*/ 235015 h 612850"/>
              <a:gd name="connsiteX40" fmla="*/ 1227600 w 3209207"/>
              <a:gd name="connsiteY40" fmla="*/ 233162 h 612850"/>
              <a:gd name="connsiteX41" fmla="*/ 1333692 w 3209207"/>
              <a:gd name="connsiteY41" fmla="*/ 229340 h 612850"/>
              <a:gd name="connsiteX42" fmla="*/ 1441122 w 3209207"/>
              <a:gd name="connsiteY42" fmla="*/ 225634 h 612850"/>
              <a:gd name="connsiteX43" fmla="*/ 1547883 w 3209207"/>
              <a:gd name="connsiteY43" fmla="*/ 220769 h 612850"/>
              <a:gd name="connsiteX44" fmla="*/ 1655983 w 3209207"/>
              <a:gd name="connsiteY44" fmla="*/ 214282 h 612850"/>
              <a:gd name="connsiteX45" fmla="*/ 1765421 w 3209207"/>
              <a:gd name="connsiteY45" fmla="*/ 206638 h 612850"/>
              <a:gd name="connsiteX46" fmla="*/ 1874860 w 3209207"/>
              <a:gd name="connsiteY46" fmla="*/ 199108 h 612850"/>
              <a:gd name="connsiteX47" fmla="*/ 1984299 w 3209207"/>
              <a:gd name="connsiteY47" fmla="*/ 189495 h 612850"/>
              <a:gd name="connsiteX48" fmla="*/ 2095745 w 3209207"/>
              <a:gd name="connsiteY48" fmla="*/ 178144 h 612850"/>
              <a:gd name="connsiteX49" fmla="*/ 2205184 w 3209207"/>
              <a:gd name="connsiteY49" fmla="*/ 166793 h 612850"/>
              <a:gd name="connsiteX50" fmla="*/ 2316631 w 3209207"/>
              <a:gd name="connsiteY50" fmla="*/ 153472 h 612850"/>
              <a:gd name="connsiteX51" fmla="*/ 2429081 w 3209207"/>
              <a:gd name="connsiteY51" fmla="*/ 139226 h 612850"/>
              <a:gd name="connsiteX52" fmla="*/ 2539523 w 3209207"/>
              <a:gd name="connsiteY52" fmla="*/ 124052 h 612850"/>
              <a:gd name="connsiteX53" fmla="*/ 2651305 w 3209207"/>
              <a:gd name="connsiteY53" fmla="*/ 106215 h 612850"/>
              <a:gd name="connsiteX54" fmla="*/ 2763086 w 3209207"/>
              <a:gd name="connsiteY54" fmla="*/ 87219 h 612850"/>
              <a:gd name="connsiteX55" fmla="*/ 2874867 w 3209207"/>
              <a:gd name="connsiteY55" fmla="*/ 68339 h 612850"/>
              <a:gd name="connsiteX56" fmla="*/ 2986314 w 3209207"/>
              <a:gd name="connsiteY56" fmla="*/ 46331 h 612850"/>
              <a:gd name="connsiteX57" fmla="*/ 3097760 w 3209207"/>
              <a:gd name="connsiteY57" fmla="*/ 23629 h 612850"/>
              <a:gd name="connsiteX58" fmla="*/ 3209207 w 3209207"/>
              <a:gd name="connsiteY58" fmla="*/ 0 h 612850"/>
              <a:gd name="connsiteX59" fmla="*/ 3195151 w 3209207"/>
              <a:gd name="connsiteY59" fmla="*/ 612847 h 612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209207" h="612850">
                <a:moveTo>
                  <a:pt x="3195151" y="612847"/>
                </a:moveTo>
                <a:cubicBezTo>
                  <a:pt x="3144238" y="612898"/>
                  <a:pt x="3088941" y="612318"/>
                  <a:pt x="3029871" y="611146"/>
                </a:cubicBezTo>
                <a:lnTo>
                  <a:pt x="2949639" y="608906"/>
                </a:lnTo>
                <a:lnTo>
                  <a:pt x="2978018" y="258115"/>
                </a:lnTo>
                <a:lnTo>
                  <a:pt x="2944764" y="260801"/>
                </a:lnTo>
                <a:lnTo>
                  <a:pt x="2806036" y="271446"/>
                </a:lnTo>
                <a:lnTo>
                  <a:pt x="2666958" y="278917"/>
                </a:lnTo>
                <a:lnTo>
                  <a:pt x="2528469" y="286593"/>
                </a:lnTo>
                <a:lnTo>
                  <a:pt x="2389479" y="292970"/>
                </a:lnTo>
                <a:lnTo>
                  <a:pt x="2252501" y="296993"/>
                </a:lnTo>
                <a:lnTo>
                  <a:pt x="2113775" y="300086"/>
                </a:lnTo>
                <a:lnTo>
                  <a:pt x="1975755" y="301980"/>
                </a:lnTo>
                <a:lnTo>
                  <a:pt x="1840287" y="302348"/>
                </a:lnTo>
                <a:lnTo>
                  <a:pt x="1703009" y="302570"/>
                </a:lnTo>
                <a:lnTo>
                  <a:pt x="1567693" y="301063"/>
                </a:lnTo>
                <a:lnTo>
                  <a:pt x="1432543" y="297523"/>
                </a:lnTo>
                <a:lnTo>
                  <a:pt x="1297969" y="294345"/>
                </a:lnTo>
                <a:lnTo>
                  <a:pt x="1164703" y="290015"/>
                </a:lnTo>
                <a:lnTo>
                  <a:pt x="1032796" y="283907"/>
                </a:lnTo>
                <a:lnTo>
                  <a:pt x="900940" y="277172"/>
                </a:lnTo>
                <a:lnTo>
                  <a:pt x="770303" y="270380"/>
                </a:lnTo>
                <a:lnTo>
                  <a:pt x="641641" y="261702"/>
                </a:lnTo>
                <a:lnTo>
                  <a:pt x="512966" y="253180"/>
                </a:lnTo>
                <a:lnTo>
                  <a:pt x="386177" y="243867"/>
                </a:lnTo>
                <a:lnTo>
                  <a:pt x="260746" y="232775"/>
                </a:lnTo>
                <a:lnTo>
                  <a:pt x="136447" y="222719"/>
                </a:lnTo>
                <a:lnTo>
                  <a:pt x="13506" y="210885"/>
                </a:lnTo>
                <a:lnTo>
                  <a:pt x="0" y="209475"/>
                </a:lnTo>
                <a:lnTo>
                  <a:pt x="40844" y="212313"/>
                </a:lnTo>
                <a:lnTo>
                  <a:pt x="132211" y="216946"/>
                </a:lnTo>
                <a:lnTo>
                  <a:pt x="225585" y="221811"/>
                </a:lnTo>
                <a:lnTo>
                  <a:pt x="320298" y="226444"/>
                </a:lnTo>
                <a:lnTo>
                  <a:pt x="415680" y="229340"/>
                </a:lnTo>
                <a:lnTo>
                  <a:pt x="512735" y="232120"/>
                </a:lnTo>
                <a:lnTo>
                  <a:pt x="611464" y="235015"/>
                </a:lnTo>
                <a:lnTo>
                  <a:pt x="711532" y="236985"/>
                </a:lnTo>
                <a:lnTo>
                  <a:pt x="812604" y="236985"/>
                </a:lnTo>
                <a:lnTo>
                  <a:pt x="915014" y="237795"/>
                </a:lnTo>
                <a:lnTo>
                  <a:pt x="1018428" y="236985"/>
                </a:lnTo>
                <a:lnTo>
                  <a:pt x="1122847" y="235015"/>
                </a:lnTo>
                <a:lnTo>
                  <a:pt x="1227600" y="233162"/>
                </a:lnTo>
                <a:lnTo>
                  <a:pt x="1333692" y="229340"/>
                </a:lnTo>
                <a:lnTo>
                  <a:pt x="1441122" y="225634"/>
                </a:lnTo>
                <a:lnTo>
                  <a:pt x="1547883" y="220769"/>
                </a:lnTo>
                <a:lnTo>
                  <a:pt x="1655983" y="214282"/>
                </a:lnTo>
                <a:lnTo>
                  <a:pt x="1765421" y="206638"/>
                </a:lnTo>
                <a:lnTo>
                  <a:pt x="1874860" y="199108"/>
                </a:lnTo>
                <a:lnTo>
                  <a:pt x="1984299" y="189495"/>
                </a:lnTo>
                <a:lnTo>
                  <a:pt x="2095745" y="178144"/>
                </a:lnTo>
                <a:lnTo>
                  <a:pt x="2205184" y="166793"/>
                </a:lnTo>
                <a:lnTo>
                  <a:pt x="2316631" y="153472"/>
                </a:lnTo>
                <a:lnTo>
                  <a:pt x="2429081" y="139226"/>
                </a:lnTo>
                <a:lnTo>
                  <a:pt x="2539523" y="124052"/>
                </a:lnTo>
                <a:lnTo>
                  <a:pt x="2651305" y="106215"/>
                </a:lnTo>
                <a:lnTo>
                  <a:pt x="2763086" y="87219"/>
                </a:lnTo>
                <a:lnTo>
                  <a:pt x="2874867" y="68339"/>
                </a:lnTo>
                <a:lnTo>
                  <a:pt x="2986314" y="46331"/>
                </a:lnTo>
                <a:lnTo>
                  <a:pt x="3097760" y="23629"/>
                </a:lnTo>
                <a:lnTo>
                  <a:pt x="3209207" y="0"/>
                </a:lnTo>
                <a:cubicBezTo>
                  <a:pt x="3198832" y="386055"/>
                  <a:pt x="3205525" y="226792"/>
                  <a:pt x="3195151" y="612847"/>
                </a:cubicBezTo>
                <a:close/>
              </a:path>
            </a:pathLst>
          </a:custGeom>
          <a:solidFill>
            <a:schemeClr val="bg1">
              <a:alpha val="20000"/>
            </a:schemeClr>
          </a:solidFill>
          <a:ln>
            <a:noFill/>
          </a:ln>
        </p:spPr>
        <p:txBody>
          <a:bodyPr wrap="square">
            <a:noAutofit/>
          </a:bodyPr>
          <a:lstStyle/>
          <a:p>
            <a:endParaRPr lang="en-US" dirty="0"/>
          </a:p>
        </p:txBody>
      </p:sp>
      <p:pic>
        <p:nvPicPr>
          <p:cNvPr id="3" name="Picture 2" descr="A picture containing screenshot&#10;&#10;Description automatically generated">
            <a:extLst>
              <a:ext uri="{FF2B5EF4-FFF2-40B4-BE49-F238E27FC236}">
                <a16:creationId xmlns:a16="http://schemas.microsoft.com/office/drawing/2014/main" id="{E32BFD2D-85C9-46CD-9CD0-541A739BEE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4601" y="643466"/>
            <a:ext cx="7428089" cy="5571067"/>
          </a:xfrm>
          <a:prstGeom prst="rect">
            <a:avLst/>
          </a:prstGeom>
        </p:spPr>
      </p:pic>
    </p:spTree>
    <p:extLst>
      <p:ext uri="{BB962C8B-B14F-4D97-AF65-F5344CB8AC3E}">
        <p14:creationId xmlns:p14="http://schemas.microsoft.com/office/powerpoint/2010/main" val="918352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9" name="Rectangle 28">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D23477F6-FA6D-414F-9370-3E817387352E}"/>
              </a:ext>
            </a:extLst>
          </p:cNvPr>
          <p:cNvSpPr>
            <a:spLocks noGrp="1"/>
          </p:cNvSpPr>
          <p:nvPr>
            <p:ph type="title"/>
          </p:nvPr>
        </p:nvSpPr>
        <p:spPr>
          <a:xfrm>
            <a:off x="1154954" y="973668"/>
            <a:ext cx="8761413" cy="706964"/>
          </a:xfrm>
        </p:spPr>
        <p:txBody>
          <a:bodyPr>
            <a:normAutofit/>
          </a:bodyPr>
          <a:lstStyle/>
          <a:p>
            <a:pPr algn="ctr"/>
            <a:r>
              <a:rPr lang="en-US" sz="3600" b="1" dirty="0">
                <a:solidFill>
                  <a:srgbClr val="FFFFFF"/>
                </a:solidFill>
              </a:rPr>
              <a:t>Transgender Prevalence</a:t>
            </a:r>
          </a:p>
        </p:txBody>
      </p:sp>
      <p:sp>
        <p:nvSpPr>
          <p:cNvPr id="32" name="Rectangle 31">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3" name="Content Placeholder 2">
            <a:extLst>
              <a:ext uri="{FF2B5EF4-FFF2-40B4-BE49-F238E27FC236}">
                <a16:creationId xmlns:a16="http://schemas.microsoft.com/office/drawing/2014/main" id="{4117F0F5-8D3D-4B17-BEF2-A2EA1DF863E8}"/>
              </a:ext>
            </a:extLst>
          </p:cNvPr>
          <p:cNvGraphicFramePr>
            <a:graphicFrameLocks noGrp="1"/>
          </p:cNvGraphicFramePr>
          <p:nvPr>
            <p:ph idx="1"/>
            <p:extLst>
              <p:ext uri="{D42A27DB-BD31-4B8C-83A1-F6EECF244321}">
                <p14:modId xmlns:p14="http://schemas.microsoft.com/office/powerpoint/2010/main" val="3855039889"/>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3712083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 name="Rectangle 13">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0"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41" name="Rectangle 21">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CDB5EC82-87D5-41E2-AD77-20FEEFE20406}"/>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STANDARDS OF CARE</a:t>
            </a:r>
          </a:p>
        </p:txBody>
      </p:sp>
      <p:sp>
        <p:nvSpPr>
          <p:cNvPr id="5" name="Text Placeholder 4">
            <a:extLst>
              <a:ext uri="{FF2B5EF4-FFF2-40B4-BE49-F238E27FC236}">
                <a16:creationId xmlns:a16="http://schemas.microsoft.com/office/drawing/2014/main" id="{6BAD1258-CE8B-4230-A09C-599058D9B50B}"/>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a:solidFill>
                  <a:schemeClr val="tx2"/>
                </a:solidFill>
              </a:rPr>
              <a:t>And GUIDELINES</a:t>
            </a:r>
          </a:p>
        </p:txBody>
      </p:sp>
    </p:spTree>
    <p:extLst>
      <p:ext uri="{BB962C8B-B14F-4D97-AF65-F5344CB8AC3E}">
        <p14:creationId xmlns:p14="http://schemas.microsoft.com/office/powerpoint/2010/main" val="16891479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3598</TotalTime>
  <Words>6774</Words>
  <Application>Microsoft Office PowerPoint</Application>
  <PresentationFormat>Widescreen</PresentationFormat>
  <Paragraphs>531</Paragraphs>
  <Slides>53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Arial</vt:lpstr>
      <vt:lpstr>Calibri</vt:lpstr>
      <vt:lpstr>Century Gothic</vt:lpstr>
      <vt:lpstr>Courier New</vt:lpstr>
      <vt:lpstr>Times New Roman</vt:lpstr>
      <vt:lpstr>Wingdings</vt:lpstr>
      <vt:lpstr>Wingdings 3</vt:lpstr>
      <vt:lpstr>Ion Boardroom</vt:lpstr>
      <vt:lpstr>Working with Transgender Individuals Who Sexually Harm </vt:lpstr>
      <vt:lpstr>Caveats</vt:lpstr>
      <vt:lpstr>Learning objectives</vt:lpstr>
      <vt:lpstr>Transgender people who sexually harm - basics</vt:lpstr>
      <vt:lpstr>Terms </vt:lpstr>
      <vt:lpstr>Terms </vt:lpstr>
      <vt:lpstr>PowerPoint Presentation</vt:lpstr>
      <vt:lpstr>Transgender Prevalence</vt:lpstr>
      <vt:lpstr>STANDARDS OF CARE</vt:lpstr>
      <vt:lpstr>WPATH – World Professional Association for Transgender Health</vt:lpstr>
      <vt:lpstr>Public Attitudes towards TGNC</vt:lpstr>
      <vt:lpstr>Perspectives on transgender healthcare</vt:lpstr>
      <vt:lpstr>Transgender Inmates – U.S.</vt:lpstr>
      <vt:lpstr>U.S. Prisons: Transgender Demographics Jones &amp; Brookes, 2013</vt:lpstr>
      <vt:lpstr>U.S. Prisons: Transgender Policies and Laws  (Routh et. al, 2017)</vt:lpstr>
      <vt:lpstr>Placement of Transgender Inmates</vt:lpstr>
      <vt:lpstr>Gender Dysphoria </vt:lpstr>
      <vt:lpstr>Gender Dysphoria – DSM V</vt:lpstr>
      <vt:lpstr>Gender Dysphoria – DSM V</vt:lpstr>
      <vt:lpstr>Gender Dysphoria – other diagnostic options</vt:lpstr>
      <vt:lpstr>What is Dysphoria? </vt:lpstr>
      <vt:lpstr>What does Gender Dysphoria Feel Like? </vt:lpstr>
      <vt:lpstr>What does Gender Dysphoria Feel Like? </vt:lpstr>
      <vt:lpstr>Gender Dysphoria - Psychometrics</vt:lpstr>
      <vt:lpstr>Diagnosing GD in Forensic Settings </vt:lpstr>
      <vt:lpstr>Gender Dysphoria – Diagnosis (Zucker, 2016)</vt:lpstr>
      <vt:lpstr>Gender Dysphoria - Etiology</vt:lpstr>
      <vt:lpstr>GD Treatment Continuum</vt:lpstr>
      <vt:lpstr>WPATH – World Professional Association for Transgender Health - Highlights </vt:lpstr>
      <vt:lpstr>Real-Life Experience (RLE)</vt:lpstr>
      <vt:lpstr>Gender Affirming Hormone Treatment (GAHT)</vt:lpstr>
      <vt:lpstr>Gender Affirmation Surgery</vt:lpstr>
      <vt:lpstr>Gender Affirmation Surgery</vt:lpstr>
      <vt:lpstr>Gender Dysphoria and Sexual Harm</vt:lpstr>
      <vt:lpstr>And the Literature says:</vt:lpstr>
      <vt:lpstr>Treatment </vt:lpstr>
      <vt:lpstr>Transgender Affirming Cognitive Behavioral Therapy (Austin, et. al 2016)</vt:lpstr>
      <vt:lpstr>Trauma Informed Care</vt:lpstr>
      <vt:lpstr>Trauma Informed Care</vt:lpstr>
      <vt:lpstr>Trauma Informed Care</vt:lpstr>
      <vt:lpstr>STABLE-2007 dynamic risk factors for sexual violence recidivism </vt:lpstr>
      <vt:lpstr>General Social Rejection/Loneliness</vt:lpstr>
      <vt:lpstr>Capacity for Relationship Stability</vt:lpstr>
      <vt:lpstr>Negative Emotionality/Hostility</vt:lpstr>
      <vt:lpstr>TREATMENT – GOOD LIVES</vt:lpstr>
      <vt:lpstr>Treatment Target:  Social Relationships</vt:lpstr>
      <vt:lpstr>General Social Rejection/Loneliness</vt:lpstr>
      <vt:lpstr>Treatment Target: Emotional Regulation</vt:lpstr>
      <vt:lpstr>Life</vt:lpstr>
      <vt:lpstr>Knowledge</vt:lpstr>
      <vt:lpstr>Agency </vt:lpstr>
      <vt:lpstr>Complications………..</vt:lpstr>
      <vt:lpstr>Further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Transgendered Individuals Who Sexually Harm</dc:title>
  <dc:creator>Shan Jumper</dc:creator>
  <cp:lastModifiedBy>Jumper, Shan</cp:lastModifiedBy>
  <cp:revision>89</cp:revision>
  <dcterms:created xsi:type="dcterms:W3CDTF">2019-11-06T14:30:42Z</dcterms:created>
  <dcterms:modified xsi:type="dcterms:W3CDTF">2021-10-14T13:18:59Z</dcterms:modified>
</cp:coreProperties>
</file>